
<file path=[Content_Types].xml><?xml version="1.0" encoding="utf-8"?>
<Types xmlns="http://schemas.openxmlformats.org/package/2006/content-types">
  <Default Extension="xml" ContentType="application/xml"/>
  <Default Extension="tiff" ContentType="image/tif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25" r:id="rId1"/>
  </p:sldMasterIdLst>
  <p:notesMasterIdLst>
    <p:notesMasterId r:id="rId16"/>
  </p:notesMasterIdLst>
  <p:sldIdLst>
    <p:sldId id="256" r:id="rId2"/>
    <p:sldId id="257" r:id="rId3"/>
    <p:sldId id="258" r:id="rId4"/>
    <p:sldId id="266" r:id="rId5"/>
    <p:sldId id="259" r:id="rId6"/>
    <p:sldId id="268" r:id="rId7"/>
    <p:sldId id="260" r:id="rId8"/>
    <p:sldId id="261" r:id="rId9"/>
    <p:sldId id="262" r:id="rId10"/>
    <p:sldId id="263" r:id="rId11"/>
    <p:sldId id="264" r:id="rId12"/>
    <p:sldId id="267" r:id="rId13"/>
    <p:sldId id="265" r:id="rId14"/>
    <p:sldId id="269"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392"/>
    <p:restoredTop sz="74519"/>
  </p:normalViewPr>
  <p:slideViewPr>
    <p:cSldViewPr snapToGrid="0" snapToObjects="1">
      <p:cViewPr varScale="1">
        <p:scale>
          <a:sx n="104" d="100"/>
          <a:sy n="104" d="100"/>
        </p:scale>
        <p:origin x="10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11F30FE-5DAF-C046-902B-0B183138BF15}" type="doc">
      <dgm:prSet loTypeId="urn:microsoft.com/office/officeart/2005/8/layout/default" loCatId="" qsTypeId="urn:microsoft.com/office/officeart/2005/8/quickstyle/simple2" qsCatId="simple" csTypeId="urn:microsoft.com/office/officeart/2005/8/colors/accent1_1" csCatId="accent1" phldr="1"/>
      <dgm:spPr/>
      <dgm:t>
        <a:bodyPr/>
        <a:lstStyle/>
        <a:p>
          <a:endParaRPr lang="en-US"/>
        </a:p>
      </dgm:t>
    </dgm:pt>
    <dgm:pt modelId="{8797391E-77DF-A946-BD20-148001383696}">
      <dgm:prSet phldrT="[Text]" custT="1"/>
      <dgm:spPr/>
      <dgm:t>
        <a:bodyPr/>
        <a:lstStyle/>
        <a:p>
          <a:r>
            <a:rPr lang="en-US" sz="1800" dirty="0" smtClean="0"/>
            <a:t>Age</a:t>
          </a:r>
          <a:endParaRPr lang="en-US" sz="1800" dirty="0"/>
        </a:p>
      </dgm:t>
    </dgm:pt>
    <dgm:pt modelId="{25DA4EC0-FD12-974E-AADD-DAC8BA856A1E}" type="parTrans" cxnId="{9E7570A9-0679-4F42-B01D-0D9008F4ECAC}">
      <dgm:prSet/>
      <dgm:spPr/>
      <dgm:t>
        <a:bodyPr/>
        <a:lstStyle/>
        <a:p>
          <a:endParaRPr lang="en-US" sz="1800"/>
        </a:p>
      </dgm:t>
    </dgm:pt>
    <dgm:pt modelId="{0B353D1A-CA55-E343-9498-6B0BAEC96B5E}" type="sibTrans" cxnId="{9E7570A9-0679-4F42-B01D-0D9008F4ECAC}">
      <dgm:prSet/>
      <dgm:spPr/>
      <dgm:t>
        <a:bodyPr/>
        <a:lstStyle/>
        <a:p>
          <a:endParaRPr lang="en-US" sz="1800"/>
        </a:p>
      </dgm:t>
    </dgm:pt>
    <dgm:pt modelId="{D78F45BD-7F51-4649-824C-4912F706CEE5}">
      <dgm:prSet phldrT="[Text]" custT="1"/>
      <dgm:spPr/>
      <dgm:t>
        <a:bodyPr/>
        <a:lstStyle/>
        <a:p>
          <a:r>
            <a:rPr lang="en-US" sz="1800" dirty="0" smtClean="0"/>
            <a:t>Sex</a:t>
          </a:r>
          <a:endParaRPr lang="en-US" sz="1800" dirty="0"/>
        </a:p>
      </dgm:t>
    </dgm:pt>
    <dgm:pt modelId="{660723E9-1981-0F45-8B99-09D3747D858C}" type="parTrans" cxnId="{9CCD8735-EC0D-F640-81AB-9701431AB320}">
      <dgm:prSet/>
      <dgm:spPr/>
      <dgm:t>
        <a:bodyPr/>
        <a:lstStyle/>
        <a:p>
          <a:endParaRPr lang="en-US" sz="1800"/>
        </a:p>
      </dgm:t>
    </dgm:pt>
    <dgm:pt modelId="{C32749DD-A02C-364B-8576-641CEF6306EE}" type="sibTrans" cxnId="{9CCD8735-EC0D-F640-81AB-9701431AB320}">
      <dgm:prSet/>
      <dgm:spPr/>
      <dgm:t>
        <a:bodyPr/>
        <a:lstStyle/>
        <a:p>
          <a:endParaRPr lang="en-US" sz="1800"/>
        </a:p>
      </dgm:t>
    </dgm:pt>
    <dgm:pt modelId="{CC99C883-795A-AC45-A7AD-626BD2A3E5A0}">
      <dgm:prSet phldrT="[Text]" custT="1"/>
      <dgm:spPr/>
      <dgm:t>
        <a:bodyPr/>
        <a:lstStyle/>
        <a:p>
          <a:r>
            <a:rPr lang="en-US" sz="1800" dirty="0" smtClean="0"/>
            <a:t>Hour of Day</a:t>
          </a:r>
          <a:endParaRPr lang="en-US" sz="1800" dirty="0"/>
        </a:p>
      </dgm:t>
    </dgm:pt>
    <dgm:pt modelId="{75E47507-982B-A648-89B4-F8952820523B}" type="parTrans" cxnId="{E280CB8B-49CE-6746-83F4-D7D0BA612DDA}">
      <dgm:prSet/>
      <dgm:spPr/>
      <dgm:t>
        <a:bodyPr/>
        <a:lstStyle/>
        <a:p>
          <a:endParaRPr lang="en-US" sz="1800"/>
        </a:p>
      </dgm:t>
    </dgm:pt>
    <dgm:pt modelId="{A1FBAE68-AFA4-8448-BEE1-B406CC7C4410}" type="sibTrans" cxnId="{E280CB8B-49CE-6746-83F4-D7D0BA612DDA}">
      <dgm:prSet/>
      <dgm:spPr/>
      <dgm:t>
        <a:bodyPr/>
        <a:lstStyle/>
        <a:p>
          <a:endParaRPr lang="en-US" sz="1800"/>
        </a:p>
      </dgm:t>
    </dgm:pt>
    <dgm:pt modelId="{CFE1574A-4309-8D4E-B8F8-8DE9E6468F96}">
      <dgm:prSet phldrT="[Text]" custT="1"/>
      <dgm:spPr/>
      <dgm:t>
        <a:bodyPr/>
        <a:lstStyle/>
        <a:p>
          <a:r>
            <a:rPr lang="en-US" sz="1800" dirty="0" smtClean="0"/>
            <a:t>Weather</a:t>
          </a:r>
          <a:endParaRPr lang="en-US" sz="1800" dirty="0"/>
        </a:p>
      </dgm:t>
    </dgm:pt>
    <dgm:pt modelId="{893AC260-5129-3B4B-BA37-2570175A3912}" type="parTrans" cxnId="{C22774C8-6150-FD4E-AD15-D0ABE5DDDBA8}">
      <dgm:prSet/>
      <dgm:spPr/>
      <dgm:t>
        <a:bodyPr/>
        <a:lstStyle/>
        <a:p>
          <a:endParaRPr lang="en-US" sz="1800"/>
        </a:p>
      </dgm:t>
    </dgm:pt>
    <dgm:pt modelId="{EC4D2E19-45CC-EA4E-8FDC-F32D9E9FDEB3}" type="sibTrans" cxnId="{C22774C8-6150-FD4E-AD15-D0ABE5DDDBA8}">
      <dgm:prSet/>
      <dgm:spPr/>
      <dgm:t>
        <a:bodyPr/>
        <a:lstStyle/>
        <a:p>
          <a:endParaRPr lang="en-US" sz="1800"/>
        </a:p>
      </dgm:t>
    </dgm:pt>
    <dgm:pt modelId="{F316B154-7505-AB49-B093-D2E641D392CC}">
      <dgm:prSet phldrT="[Text]" custT="1"/>
      <dgm:spPr/>
      <dgm:t>
        <a:bodyPr/>
        <a:lstStyle/>
        <a:p>
          <a:r>
            <a:rPr lang="en-US" sz="1800" dirty="0" smtClean="0"/>
            <a:t>Lane Count</a:t>
          </a:r>
          <a:endParaRPr lang="en-US" sz="1800" dirty="0"/>
        </a:p>
      </dgm:t>
    </dgm:pt>
    <dgm:pt modelId="{F7B557EF-33E3-F843-86A5-CAC4A07E71A3}" type="parTrans" cxnId="{FC20EEB7-C96D-BD4D-A433-272C01E6AFEA}">
      <dgm:prSet/>
      <dgm:spPr/>
      <dgm:t>
        <a:bodyPr/>
        <a:lstStyle/>
        <a:p>
          <a:endParaRPr lang="en-US" sz="1800"/>
        </a:p>
      </dgm:t>
    </dgm:pt>
    <dgm:pt modelId="{86967555-831C-B144-BBF8-2ADC74872DD0}" type="sibTrans" cxnId="{FC20EEB7-C96D-BD4D-A433-272C01E6AFEA}">
      <dgm:prSet/>
      <dgm:spPr/>
      <dgm:t>
        <a:bodyPr/>
        <a:lstStyle/>
        <a:p>
          <a:pPr rtl="0"/>
          <a:endParaRPr lang="en-US" sz="1800"/>
        </a:p>
      </dgm:t>
    </dgm:pt>
    <dgm:pt modelId="{347AD0E1-2E66-E24A-93B7-C092C17F92FC}">
      <dgm:prSet phldrT="[Text]" custT="1"/>
      <dgm:spPr/>
      <dgm:t>
        <a:bodyPr/>
        <a:lstStyle/>
        <a:p>
          <a:r>
            <a:rPr lang="en-US" sz="1800" dirty="0" smtClean="0"/>
            <a:t>Involvement</a:t>
          </a:r>
          <a:endParaRPr lang="en-US" sz="1800" dirty="0"/>
        </a:p>
      </dgm:t>
    </dgm:pt>
    <dgm:pt modelId="{E267C209-FD82-4641-AD82-27E88BF982C4}" type="parTrans" cxnId="{2FEC4895-051B-E844-A4FD-AF7A94FA8581}">
      <dgm:prSet/>
      <dgm:spPr/>
      <dgm:t>
        <a:bodyPr/>
        <a:lstStyle/>
        <a:p>
          <a:endParaRPr lang="en-US" sz="1800"/>
        </a:p>
      </dgm:t>
    </dgm:pt>
    <dgm:pt modelId="{D356E90C-2906-4E48-B176-D733DE6B5157}" type="sibTrans" cxnId="{2FEC4895-051B-E844-A4FD-AF7A94FA8581}">
      <dgm:prSet/>
      <dgm:spPr/>
      <dgm:t>
        <a:bodyPr/>
        <a:lstStyle/>
        <a:p>
          <a:endParaRPr lang="en-US" sz="1800"/>
        </a:p>
      </dgm:t>
    </dgm:pt>
    <dgm:pt modelId="{D176EDC4-02B9-4B45-9D51-9D6D70D48AB6}">
      <dgm:prSet phldrT="[Text]" custT="1"/>
      <dgm:spPr/>
      <dgm:t>
        <a:bodyPr/>
        <a:lstStyle/>
        <a:p>
          <a:r>
            <a:rPr lang="en-US" sz="1800" dirty="0" smtClean="0"/>
            <a:t>Speed Limit</a:t>
          </a:r>
          <a:endParaRPr lang="en-US" sz="1800" dirty="0"/>
        </a:p>
      </dgm:t>
    </dgm:pt>
    <dgm:pt modelId="{9E872406-5986-2942-AA50-A4772E55FBAF}" type="parTrans" cxnId="{4C70CF49-9002-3E40-8032-BD2B20BE53AF}">
      <dgm:prSet/>
      <dgm:spPr/>
      <dgm:t>
        <a:bodyPr/>
        <a:lstStyle/>
        <a:p>
          <a:endParaRPr lang="en-US" sz="1800"/>
        </a:p>
      </dgm:t>
    </dgm:pt>
    <dgm:pt modelId="{626AB287-B4B7-7948-8492-3F4A5BB647A5}" type="sibTrans" cxnId="{4C70CF49-9002-3E40-8032-BD2B20BE53AF}">
      <dgm:prSet/>
      <dgm:spPr/>
      <dgm:t>
        <a:bodyPr/>
        <a:lstStyle/>
        <a:p>
          <a:endParaRPr lang="en-US" sz="1800"/>
        </a:p>
      </dgm:t>
    </dgm:pt>
    <dgm:pt modelId="{AD4CBED7-43A7-3B4B-9C55-6E87450515AE}" type="pres">
      <dgm:prSet presAssocID="{A11F30FE-5DAF-C046-902B-0B183138BF15}" presName="diagram" presStyleCnt="0">
        <dgm:presLayoutVars>
          <dgm:dir/>
          <dgm:resizeHandles val="exact"/>
        </dgm:presLayoutVars>
      </dgm:prSet>
      <dgm:spPr/>
      <dgm:t>
        <a:bodyPr/>
        <a:lstStyle/>
        <a:p>
          <a:endParaRPr lang="en-US"/>
        </a:p>
      </dgm:t>
    </dgm:pt>
    <dgm:pt modelId="{786AEEEE-C7B8-9F42-8EE6-F57A41B587C3}" type="pres">
      <dgm:prSet presAssocID="{8797391E-77DF-A946-BD20-148001383696}" presName="node" presStyleLbl="node1" presStyleIdx="0" presStyleCnt="7">
        <dgm:presLayoutVars>
          <dgm:bulletEnabled val="1"/>
        </dgm:presLayoutVars>
      </dgm:prSet>
      <dgm:spPr/>
      <dgm:t>
        <a:bodyPr/>
        <a:lstStyle/>
        <a:p>
          <a:endParaRPr lang="en-US"/>
        </a:p>
      </dgm:t>
    </dgm:pt>
    <dgm:pt modelId="{52CA2B36-AE36-5E4D-95E7-028DB28C7DB1}" type="pres">
      <dgm:prSet presAssocID="{0B353D1A-CA55-E343-9498-6B0BAEC96B5E}" presName="sibTrans" presStyleCnt="0"/>
      <dgm:spPr/>
    </dgm:pt>
    <dgm:pt modelId="{775064EF-CA60-3649-928E-11052ECF6CE4}" type="pres">
      <dgm:prSet presAssocID="{D78F45BD-7F51-4649-824C-4912F706CEE5}" presName="node" presStyleLbl="node1" presStyleIdx="1" presStyleCnt="7">
        <dgm:presLayoutVars>
          <dgm:bulletEnabled val="1"/>
        </dgm:presLayoutVars>
      </dgm:prSet>
      <dgm:spPr/>
      <dgm:t>
        <a:bodyPr/>
        <a:lstStyle/>
        <a:p>
          <a:endParaRPr lang="en-US"/>
        </a:p>
      </dgm:t>
    </dgm:pt>
    <dgm:pt modelId="{3FBA5A2E-74EC-5D43-9B6E-55AB6735FD4B}" type="pres">
      <dgm:prSet presAssocID="{C32749DD-A02C-364B-8576-641CEF6306EE}" presName="sibTrans" presStyleCnt="0"/>
      <dgm:spPr/>
    </dgm:pt>
    <dgm:pt modelId="{FEEC4D3F-5DF9-004F-8F3C-F5000B2D1058}" type="pres">
      <dgm:prSet presAssocID="{CC99C883-795A-AC45-A7AD-626BD2A3E5A0}" presName="node" presStyleLbl="node1" presStyleIdx="2" presStyleCnt="7">
        <dgm:presLayoutVars>
          <dgm:bulletEnabled val="1"/>
        </dgm:presLayoutVars>
      </dgm:prSet>
      <dgm:spPr/>
      <dgm:t>
        <a:bodyPr/>
        <a:lstStyle/>
        <a:p>
          <a:endParaRPr lang="en-US"/>
        </a:p>
      </dgm:t>
    </dgm:pt>
    <dgm:pt modelId="{DB268877-0630-E64A-A390-E6D61E4D2419}" type="pres">
      <dgm:prSet presAssocID="{A1FBAE68-AFA4-8448-BEE1-B406CC7C4410}" presName="sibTrans" presStyleCnt="0"/>
      <dgm:spPr/>
    </dgm:pt>
    <dgm:pt modelId="{93FD65AF-985F-9748-AA4B-CBB776966D12}" type="pres">
      <dgm:prSet presAssocID="{CFE1574A-4309-8D4E-B8F8-8DE9E6468F96}" presName="node" presStyleLbl="node1" presStyleIdx="3" presStyleCnt="7">
        <dgm:presLayoutVars>
          <dgm:bulletEnabled val="1"/>
        </dgm:presLayoutVars>
      </dgm:prSet>
      <dgm:spPr/>
      <dgm:t>
        <a:bodyPr/>
        <a:lstStyle/>
        <a:p>
          <a:endParaRPr lang="en-US"/>
        </a:p>
      </dgm:t>
    </dgm:pt>
    <dgm:pt modelId="{3E507A92-7918-0746-8AB8-F3A0D1F88651}" type="pres">
      <dgm:prSet presAssocID="{EC4D2E19-45CC-EA4E-8FDC-F32D9E9FDEB3}" presName="sibTrans" presStyleCnt="0"/>
      <dgm:spPr/>
    </dgm:pt>
    <dgm:pt modelId="{4A1B5100-1455-C742-B25A-73EBF642B1A5}" type="pres">
      <dgm:prSet presAssocID="{F316B154-7505-AB49-B093-D2E641D392CC}" presName="node" presStyleLbl="node1" presStyleIdx="4" presStyleCnt="7">
        <dgm:presLayoutVars>
          <dgm:bulletEnabled val="1"/>
        </dgm:presLayoutVars>
      </dgm:prSet>
      <dgm:spPr/>
      <dgm:t>
        <a:bodyPr/>
        <a:lstStyle/>
        <a:p>
          <a:endParaRPr lang="en-US"/>
        </a:p>
      </dgm:t>
    </dgm:pt>
    <dgm:pt modelId="{5EF6E2C2-B275-F843-B2E9-B41A8AE36419}" type="pres">
      <dgm:prSet presAssocID="{86967555-831C-B144-BBF8-2ADC74872DD0}" presName="sibTrans" presStyleCnt="0"/>
      <dgm:spPr/>
    </dgm:pt>
    <dgm:pt modelId="{8375EA7C-58CA-AB4A-B960-3AC6B88E8E11}" type="pres">
      <dgm:prSet presAssocID="{347AD0E1-2E66-E24A-93B7-C092C17F92FC}" presName="node" presStyleLbl="node1" presStyleIdx="5" presStyleCnt="7">
        <dgm:presLayoutVars>
          <dgm:bulletEnabled val="1"/>
        </dgm:presLayoutVars>
      </dgm:prSet>
      <dgm:spPr/>
      <dgm:t>
        <a:bodyPr/>
        <a:lstStyle/>
        <a:p>
          <a:endParaRPr lang="en-US"/>
        </a:p>
      </dgm:t>
    </dgm:pt>
    <dgm:pt modelId="{351B8647-6127-E044-A8EE-5EDB050A718F}" type="pres">
      <dgm:prSet presAssocID="{D356E90C-2906-4E48-B176-D733DE6B5157}" presName="sibTrans" presStyleCnt="0"/>
      <dgm:spPr/>
    </dgm:pt>
    <dgm:pt modelId="{6F3A4B4B-3AF2-724C-8DE8-EA6D462496B7}" type="pres">
      <dgm:prSet presAssocID="{D176EDC4-02B9-4B45-9D51-9D6D70D48AB6}" presName="node" presStyleLbl="node1" presStyleIdx="6" presStyleCnt="7">
        <dgm:presLayoutVars>
          <dgm:bulletEnabled val="1"/>
        </dgm:presLayoutVars>
      </dgm:prSet>
      <dgm:spPr/>
      <dgm:t>
        <a:bodyPr/>
        <a:lstStyle/>
        <a:p>
          <a:endParaRPr lang="en-US"/>
        </a:p>
      </dgm:t>
    </dgm:pt>
  </dgm:ptLst>
  <dgm:cxnLst>
    <dgm:cxn modelId="{9CCD8735-EC0D-F640-81AB-9701431AB320}" srcId="{A11F30FE-5DAF-C046-902B-0B183138BF15}" destId="{D78F45BD-7F51-4649-824C-4912F706CEE5}" srcOrd="1" destOrd="0" parTransId="{660723E9-1981-0F45-8B99-09D3747D858C}" sibTransId="{C32749DD-A02C-364B-8576-641CEF6306EE}"/>
    <dgm:cxn modelId="{E9D9A27A-A993-F348-9CE1-B66FF0174B27}" type="presOf" srcId="{CC99C883-795A-AC45-A7AD-626BD2A3E5A0}" destId="{FEEC4D3F-5DF9-004F-8F3C-F5000B2D1058}" srcOrd="0" destOrd="0" presId="urn:microsoft.com/office/officeart/2005/8/layout/default"/>
    <dgm:cxn modelId="{9E7570A9-0679-4F42-B01D-0D9008F4ECAC}" srcId="{A11F30FE-5DAF-C046-902B-0B183138BF15}" destId="{8797391E-77DF-A946-BD20-148001383696}" srcOrd="0" destOrd="0" parTransId="{25DA4EC0-FD12-974E-AADD-DAC8BA856A1E}" sibTransId="{0B353D1A-CA55-E343-9498-6B0BAEC96B5E}"/>
    <dgm:cxn modelId="{7094D991-F41E-2B43-AB25-B6EF41E915A2}" type="presOf" srcId="{F316B154-7505-AB49-B093-D2E641D392CC}" destId="{4A1B5100-1455-C742-B25A-73EBF642B1A5}" srcOrd="0" destOrd="0" presId="urn:microsoft.com/office/officeart/2005/8/layout/default"/>
    <dgm:cxn modelId="{291BE04C-E126-2E40-8F99-9B54A09030C0}" type="presOf" srcId="{A11F30FE-5DAF-C046-902B-0B183138BF15}" destId="{AD4CBED7-43A7-3B4B-9C55-6E87450515AE}" srcOrd="0" destOrd="0" presId="urn:microsoft.com/office/officeart/2005/8/layout/default"/>
    <dgm:cxn modelId="{2520769E-4136-5242-892E-2D3A7756707D}" type="presOf" srcId="{8797391E-77DF-A946-BD20-148001383696}" destId="{786AEEEE-C7B8-9F42-8EE6-F57A41B587C3}" srcOrd="0" destOrd="0" presId="urn:microsoft.com/office/officeart/2005/8/layout/default"/>
    <dgm:cxn modelId="{FC20EEB7-C96D-BD4D-A433-272C01E6AFEA}" srcId="{A11F30FE-5DAF-C046-902B-0B183138BF15}" destId="{F316B154-7505-AB49-B093-D2E641D392CC}" srcOrd="4" destOrd="0" parTransId="{F7B557EF-33E3-F843-86A5-CAC4A07E71A3}" sibTransId="{86967555-831C-B144-BBF8-2ADC74872DD0}"/>
    <dgm:cxn modelId="{9173009A-9381-514F-8A13-B23A77DBED1C}" type="presOf" srcId="{CFE1574A-4309-8D4E-B8F8-8DE9E6468F96}" destId="{93FD65AF-985F-9748-AA4B-CBB776966D12}" srcOrd="0" destOrd="0" presId="urn:microsoft.com/office/officeart/2005/8/layout/default"/>
    <dgm:cxn modelId="{2FEC4895-051B-E844-A4FD-AF7A94FA8581}" srcId="{A11F30FE-5DAF-C046-902B-0B183138BF15}" destId="{347AD0E1-2E66-E24A-93B7-C092C17F92FC}" srcOrd="5" destOrd="0" parTransId="{E267C209-FD82-4641-AD82-27E88BF982C4}" sibTransId="{D356E90C-2906-4E48-B176-D733DE6B5157}"/>
    <dgm:cxn modelId="{4C70CF49-9002-3E40-8032-BD2B20BE53AF}" srcId="{A11F30FE-5DAF-C046-902B-0B183138BF15}" destId="{D176EDC4-02B9-4B45-9D51-9D6D70D48AB6}" srcOrd="6" destOrd="0" parTransId="{9E872406-5986-2942-AA50-A4772E55FBAF}" sibTransId="{626AB287-B4B7-7948-8492-3F4A5BB647A5}"/>
    <dgm:cxn modelId="{C9B9D770-D099-7549-8366-7059D9D654BE}" type="presOf" srcId="{D78F45BD-7F51-4649-824C-4912F706CEE5}" destId="{775064EF-CA60-3649-928E-11052ECF6CE4}" srcOrd="0" destOrd="0" presId="urn:microsoft.com/office/officeart/2005/8/layout/default"/>
    <dgm:cxn modelId="{9E88614F-08CC-7E43-9A2C-E74D5F1BB9E9}" type="presOf" srcId="{D176EDC4-02B9-4B45-9D51-9D6D70D48AB6}" destId="{6F3A4B4B-3AF2-724C-8DE8-EA6D462496B7}" srcOrd="0" destOrd="0" presId="urn:microsoft.com/office/officeart/2005/8/layout/default"/>
    <dgm:cxn modelId="{E280CB8B-49CE-6746-83F4-D7D0BA612DDA}" srcId="{A11F30FE-5DAF-C046-902B-0B183138BF15}" destId="{CC99C883-795A-AC45-A7AD-626BD2A3E5A0}" srcOrd="2" destOrd="0" parTransId="{75E47507-982B-A648-89B4-F8952820523B}" sibTransId="{A1FBAE68-AFA4-8448-BEE1-B406CC7C4410}"/>
    <dgm:cxn modelId="{C22774C8-6150-FD4E-AD15-D0ABE5DDDBA8}" srcId="{A11F30FE-5DAF-C046-902B-0B183138BF15}" destId="{CFE1574A-4309-8D4E-B8F8-8DE9E6468F96}" srcOrd="3" destOrd="0" parTransId="{893AC260-5129-3B4B-BA37-2570175A3912}" sibTransId="{EC4D2E19-45CC-EA4E-8FDC-F32D9E9FDEB3}"/>
    <dgm:cxn modelId="{14D6BA94-84C9-EB4E-B550-9DCF2A16C2EA}" type="presOf" srcId="{347AD0E1-2E66-E24A-93B7-C092C17F92FC}" destId="{8375EA7C-58CA-AB4A-B960-3AC6B88E8E11}" srcOrd="0" destOrd="0" presId="urn:microsoft.com/office/officeart/2005/8/layout/default"/>
    <dgm:cxn modelId="{E8E6CFB8-19E0-4943-9984-41792D06F156}" type="presParOf" srcId="{AD4CBED7-43A7-3B4B-9C55-6E87450515AE}" destId="{786AEEEE-C7B8-9F42-8EE6-F57A41B587C3}" srcOrd="0" destOrd="0" presId="urn:microsoft.com/office/officeart/2005/8/layout/default"/>
    <dgm:cxn modelId="{AEDC221B-64E8-634B-8958-526F8CB3EC70}" type="presParOf" srcId="{AD4CBED7-43A7-3B4B-9C55-6E87450515AE}" destId="{52CA2B36-AE36-5E4D-95E7-028DB28C7DB1}" srcOrd="1" destOrd="0" presId="urn:microsoft.com/office/officeart/2005/8/layout/default"/>
    <dgm:cxn modelId="{00219768-8040-4F47-904E-4415D3E3AC90}" type="presParOf" srcId="{AD4CBED7-43A7-3B4B-9C55-6E87450515AE}" destId="{775064EF-CA60-3649-928E-11052ECF6CE4}" srcOrd="2" destOrd="0" presId="urn:microsoft.com/office/officeart/2005/8/layout/default"/>
    <dgm:cxn modelId="{820B2665-32F2-A94C-9E4E-6ED9C4D8ADFC}" type="presParOf" srcId="{AD4CBED7-43A7-3B4B-9C55-6E87450515AE}" destId="{3FBA5A2E-74EC-5D43-9B6E-55AB6735FD4B}" srcOrd="3" destOrd="0" presId="urn:microsoft.com/office/officeart/2005/8/layout/default"/>
    <dgm:cxn modelId="{C260F7E6-CDDA-6C4E-A11F-D6DCF81C3701}" type="presParOf" srcId="{AD4CBED7-43A7-3B4B-9C55-6E87450515AE}" destId="{FEEC4D3F-5DF9-004F-8F3C-F5000B2D1058}" srcOrd="4" destOrd="0" presId="urn:microsoft.com/office/officeart/2005/8/layout/default"/>
    <dgm:cxn modelId="{5694A50D-CA95-5344-9BB2-76E4EEE8B945}" type="presParOf" srcId="{AD4CBED7-43A7-3B4B-9C55-6E87450515AE}" destId="{DB268877-0630-E64A-A390-E6D61E4D2419}" srcOrd="5" destOrd="0" presId="urn:microsoft.com/office/officeart/2005/8/layout/default"/>
    <dgm:cxn modelId="{224E8712-E88C-AF4C-B72C-5C818CF81CCB}" type="presParOf" srcId="{AD4CBED7-43A7-3B4B-9C55-6E87450515AE}" destId="{93FD65AF-985F-9748-AA4B-CBB776966D12}" srcOrd="6" destOrd="0" presId="urn:microsoft.com/office/officeart/2005/8/layout/default"/>
    <dgm:cxn modelId="{8AEC8620-4117-A94C-B593-E0C91D1C61F3}" type="presParOf" srcId="{AD4CBED7-43A7-3B4B-9C55-6E87450515AE}" destId="{3E507A92-7918-0746-8AB8-F3A0D1F88651}" srcOrd="7" destOrd="0" presId="urn:microsoft.com/office/officeart/2005/8/layout/default"/>
    <dgm:cxn modelId="{2B68AAA2-8A4D-594F-8061-7087119E98D7}" type="presParOf" srcId="{AD4CBED7-43A7-3B4B-9C55-6E87450515AE}" destId="{4A1B5100-1455-C742-B25A-73EBF642B1A5}" srcOrd="8" destOrd="0" presId="urn:microsoft.com/office/officeart/2005/8/layout/default"/>
    <dgm:cxn modelId="{1C7F4865-DFC9-5047-8580-E6D938413EA7}" type="presParOf" srcId="{AD4CBED7-43A7-3B4B-9C55-6E87450515AE}" destId="{5EF6E2C2-B275-F843-B2E9-B41A8AE36419}" srcOrd="9" destOrd="0" presId="urn:microsoft.com/office/officeart/2005/8/layout/default"/>
    <dgm:cxn modelId="{167F9D39-7E6C-A443-9517-B8655EEECF19}" type="presParOf" srcId="{AD4CBED7-43A7-3B4B-9C55-6E87450515AE}" destId="{8375EA7C-58CA-AB4A-B960-3AC6B88E8E11}" srcOrd="10" destOrd="0" presId="urn:microsoft.com/office/officeart/2005/8/layout/default"/>
    <dgm:cxn modelId="{47151642-91AB-2C41-8746-A76CF3734049}" type="presParOf" srcId="{AD4CBED7-43A7-3B4B-9C55-6E87450515AE}" destId="{351B8647-6127-E044-A8EE-5EDB050A718F}" srcOrd="11" destOrd="0" presId="urn:microsoft.com/office/officeart/2005/8/layout/default"/>
    <dgm:cxn modelId="{7EFE2BB1-4F7A-0840-AD2F-84D6FFC6F527}" type="presParOf" srcId="{AD4CBED7-43A7-3B4B-9C55-6E87450515AE}" destId="{6F3A4B4B-3AF2-724C-8DE8-EA6D462496B7}" srcOrd="1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6AEEEE-C7B8-9F42-8EE6-F57A41B587C3}">
      <dsp:nvSpPr>
        <dsp:cNvPr id="0" name=""/>
        <dsp:cNvSpPr/>
      </dsp:nvSpPr>
      <dsp:spPr>
        <a:xfrm>
          <a:off x="521246" y="971"/>
          <a:ext cx="1424285" cy="854571"/>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Age</a:t>
          </a:r>
          <a:endParaRPr lang="en-US" sz="1800" kern="1200" dirty="0"/>
        </a:p>
      </dsp:txBody>
      <dsp:txXfrm>
        <a:off x="521246" y="971"/>
        <a:ext cx="1424285" cy="854571"/>
      </dsp:txXfrm>
    </dsp:sp>
    <dsp:sp modelId="{775064EF-CA60-3649-928E-11052ECF6CE4}">
      <dsp:nvSpPr>
        <dsp:cNvPr id="0" name=""/>
        <dsp:cNvSpPr/>
      </dsp:nvSpPr>
      <dsp:spPr>
        <a:xfrm>
          <a:off x="2087960" y="971"/>
          <a:ext cx="1424285" cy="854571"/>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Sex</a:t>
          </a:r>
          <a:endParaRPr lang="en-US" sz="1800" kern="1200" dirty="0"/>
        </a:p>
      </dsp:txBody>
      <dsp:txXfrm>
        <a:off x="2087960" y="971"/>
        <a:ext cx="1424285" cy="854571"/>
      </dsp:txXfrm>
    </dsp:sp>
    <dsp:sp modelId="{FEEC4D3F-5DF9-004F-8F3C-F5000B2D1058}">
      <dsp:nvSpPr>
        <dsp:cNvPr id="0" name=""/>
        <dsp:cNvSpPr/>
      </dsp:nvSpPr>
      <dsp:spPr>
        <a:xfrm>
          <a:off x="3654673" y="971"/>
          <a:ext cx="1424285" cy="854571"/>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Hour of Day</a:t>
          </a:r>
          <a:endParaRPr lang="en-US" sz="1800" kern="1200" dirty="0"/>
        </a:p>
      </dsp:txBody>
      <dsp:txXfrm>
        <a:off x="3654673" y="971"/>
        <a:ext cx="1424285" cy="854571"/>
      </dsp:txXfrm>
    </dsp:sp>
    <dsp:sp modelId="{93FD65AF-985F-9748-AA4B-CBB776966D12}">
      <dsp:nvSpPr>
        <dsp:cNvPr id="0" name=""/>
        <dsp:cNvSpPr/>
      </dsp:nvSpPr>
      <dsp:spPr>
        <a:xfrm>
          <a:off x="5221387" y="971"/>
          <a:ext cx="1424285" cy="854571"/>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Weather</a:t>
          </a:r>
          <a:endParaRPr lang="en-US" sz="1800" kern="1200" dirty="0"/>
        </a:p>
      </dsp:txBody>
      <dsp:txXfrm>
        <a:off x="5221387" y="971"/>
        <a:ext cx="1424285" cy="854571"/>
      </dsp:txXfrm>
    </dsp:sp>
    <dsp:sp modelId="{4A1B5100-1455-C742-B25A-73EBF642B1A5}">
      <dsp:nvSpPr>
        <dsp:cNvPr id="0" name=""/>
        <dsp:cNvSpPr/>
      </dsp:nvSpPr>
      <dsp:spPr>
        <a:xfrm>
          <a:off x="1304603" y="997971"/>
          <a:ext cx="1424285" cy="854571"/>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Lane Count</a:t>
          </a:r>
          <a:endParaRPr lang="en-US" sz="1800" kern="1200" dirty="0"/>
        </a:p>
      </dsp:txBody>
      <dsp:txXfrm>
        <a:off x="1304603" y="997971"/>
        <a:ext cx="1424285" cy="854571"/>
      </dsp:txXfrm>
    </dsp:sp>
    <dsp:sp modelId="{8375EA7C-58CA-AB4A-B960-3AC6B88E8E11}">
      <dsp:nvSpPr>
        <dsp:cNvPr id="0" name=""/>
        <dsp:cNvSpPr/>
      </dsp:nvSpPr>
      <dsp:spPr>
        <a:xfrm>
          <a:off x="2871316" y="997971"/>
          <a:ext cx="1424285" cy="854571"/>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Involvement</a:t>
          </a:r>
          <a:endParaRPr lang="en-US" sz="1800" kern="1200" dirty="0"/>
        </a:p>
      </dsp:txBody>
      <dsp:txXfrm>
        <a:off x="2871316" y="997971"/>
        <a:ext cx="1424285" cy="854571"/>
      </dsp:txXfrm>
    </dsp:sp>
    <dsp:sp modelId="{6F3A4B4B-3AF2-724C-8DE8-EA6D462496B7}">
      <dsp:nvSpPr>
        <dsp:cNvPr id="0" name=""/>
        <dsp:cNvSpPr/>
      </dsp:nvSpPr>
      <dsp:spPr>
        <a:xfrm>
          <a:off x="4438030" y="997971"/>
          <a:ext cx="1424285" cy="854571"/>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Speed Limit</a:t>
          </a:r>
          <a:endParaRPr lang="en-US" sz="1800" kern="1200" dirty="0"/>
        </a:p>
      </dsp:txBody>
      <dsp:txXfrm>
        <a:off x="4438030" y="997971"/>
        <a:ext cx="1424285" cy="854571"/>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smtClean="0">
                <a:latin typeface="Roboto"/>
                <a:ea typeface="Roboto"/>
                <a:cs typeface="Roboto"/>
                <a:sym typeface="Roboto"/>
              </a:rPr>
              <a:t>Remind</a:t>
            </a:r>
            <a:r>
              <a:rPr lang="en-US" baseline="0" dirty="0" smtClean="0">
                <a:latin typeface="Roboto"/>
                <a:ea typeface="Roboto"/>
                <a:cs typeface="Roboto"/>
                <a:sym typeface="Roboto"/>
              </a:rPr>
              <a:t> where we left off including the motivations (see facts below) of this analysis and the conclusions at the end of the midterm. </a:t>
            </a:r>
            <a:endParaRPr lang="en" dirty="0">
              <a:latin typeface="Roboto"/>
              <a:ea typeface="Roboto"/>
              <a:cs typeface="Roboto"/>
              <a:sym typeface="Roboto"/>
            </a:endParaRPr>
          </a:p>
          <a:p>
            <a:pPr lvl="0" rtl="0">
              <a:spcBef>
                <a:spcPts val="0"/>
              </a:spcBef>
              <a:buClr>
                <a:schemeClr val="dk1"/>
              </a:buClr>
              <a:buSzPct val="100000"/>
              <a:buFont typeface="Arial"/>
              <a:buNone/>
            </a:pPr>
            <a:r>
              <a:rPr lang="en-US" dirty="0" smtClean="0">
                <a:latin typeface="Roboto"/>
                <a:ea typeface="Roboto"/>
                <a:cs typeface="Roboto"/>
                <a:sym typeface="Roboto"/>
              </a:rPr>
              <a:t>Review</a:t>
            </a:r>
            <a:r>
              <a:rPr lang="en-US" baseline="0" dirty="0" smtClean="0">
                <a:latin typeface="Roboto"/>
                <a:ea typeface="Roboto"/>
                <a:cs typeface="Roboto"/>
                <a:sym typeface="Roboto"/>
              </a:rPr>
              <a:t> </a:t>
            </a:r>
            <a:r>
              <a:rPr lang="en" dirty="0" smtClean="0">
                <a:latin typeface="Roboto"/>
                <a:ea typeface="Roboto"/>
                <a:cs typeface="Roboto"/>
                <a:sym typeface="Roboto"/>
              </a:rPr>
              <a:t>Data </a:t>
            </a:r>
            <a:r>
              <a:rPr lang="en" dirty="0">
                <a:latin typeface="Roboto"/>
                <a:ea typeface="Roboto"/>
                <a:cs typeface="Roboto"/>
                <a:sym typeface="Roboto"/>
              </a:rPr>
              <a:t>Source City of Philadelphia, only persons </a:t>
            </a:r>
            <a:r>
              <a:rPr lang="en" dirty="0" smtClean="0">
                <a:latin typeface="Roboto"/>
                <a:ea typeface="Roboto"/>
                <a:cs typeface="Roboto"/>
                <a:sym typeface="Roboto"/>
              </a:rPr>
              <a:t>related</a:t>
            </a:r>
            <a:r>
              <a:rPr lang="en-US" baseline="0" dirty="0" smtClean="0">
                <a:latin typeface="Roboto"/>
                <a:ea typeface="Roboto"/>
                <a:cs typeface="Roboto"/>
                <a:sym typeface="Roboto"/>
              </a:rPr>
              <a:t> and s</a:t>
            </a:r>
            <a:r>
              <a:rPr lang="en" dirty="0" smtClean="0">
                <a:latin typeface="Roboto"/>
                <a:ea typeface="Roboto"/>
                <a:cs typeface="Roboto"/>
                <a:sym typeface="Roboto"/>
              </a:rPr>
              <a:t>peak </a:t>
            </a:r>
            <a:r>
              <a:rPr lang="en" dirty="0">
                <a:latin typeface="Roboto"/>
                <a:ea typeface="Roboto"/>
                <a:cs typeface="Roboto"/>
                <a:sym typeface="Roboto"/>
              </a:rPr>
              <a:t>to real world data</a:t>
            </a:r>
          </a:p>
          <a:p>
            <a:pPr lvl="0" rtl="0">
              <a:spcBef>
                <a:spcPts val="0"/>
              </a:spcBef>
              <a:buClr>
                <a:schemeClr val="dk1"/>
              </a:buClr>
              <a:buSzPct val="100000"/>
              <a:buFont typeface="Arial"/>
              <a:buNone/>
            </a:pPr>
            <a:r>
              <a:rPr lang="en" dirty="0">
                <a:latin typeface="Roboto"/>
                <a:ea typeface="Roboto"/>
                <a:cs typeface="Roboto"/>
                <a:sym typeface="Roboto"/>
              </a:rPr>
              <a:t>Transition to next steps of “predicting” seatbelt </a:t>
            </a:r>
            <a:r>
              <a:rPr lang="en" dirty="0" smtClean="0">
                <a:latin typeface="Roboto"/>
                <a:ea typeface="Roboto"/>
                <a:cs typeface="Roboto"/>
                <a:sym typeface="Roboto"/>
              </a:rPr>
              <a:t>use</a:t>
            </a:r>
            <a:endParaRPr lang="en-US" dirty="0" smtClean="0">
              <a:latin typeface="Roboto"/>
              <a:ea typeface="Roboto"/>
              <a:cs typeface="Roboto"/>
              <a:sym typeface="Roboto"/>
            </a:endParaRPr>
          </a:p>
          <a:p>
            <a:pPr lvl="0" rtl="0">
              <a:spcBef>
                <a:spcPts val="0"/>
              </a:spcBef>
              <a:buClr>
                <a:schemeClr val="dk1"/>
              </a:buClr>
              <a:buSzPct val="100000"/>
              <a:buFont typeface="Arial"/>
              <a:buNone/>
            </a:pPr>
            <a:endParaRPr lang="en-US" dirty="0" smtClean="0">
              <a:latin typeface="Roboto"/>
              <a:ea typeface="Roboto"/>
              <a:cs typeface="Roboto"/>
              <a:sym typeface="Robot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smtClean="0"/>
              <a:t>21,000 fatalities in 2014</a:t>
            </a:r>
          </a:p>
          <a:p>
            <a:pPr lvl="0"/>
            <a:r>
              <a:rPr lang="en-US" b="0" dirty="0" smtClean="0"/>
              <a:t>1 Billion Daily Trips in the United States (U.S.)</a:t>
            </a:r>
          </a:p>
          <a:p>
            <a:pPr lvl="0"/>
            <a:r>
              <a:rPr lang="en-US" b="0" dirty="0" smtClean="0"/>
              <a:t>Average U.S. Trip is Longer than 55 minutes</a:t>
            </a:r>
          </a:p>
          <a:p>
            <a:pPr lvl="0"/>
            <a:r>
              <a:rPr lang="en-US" b="0" dirty="0" smtClean="0"/>
              <a:t>2.3 Million Emergency Room Visits in 2014</a:t>
            </a:r>
          </a:p>
          <a:p>
            <a:pPr lvl="0"/>
            <a:r>
              <a:rPr lang="en-US" b="0" dirty="0" smtClean="0"/>
              <a:t>National Seatbelt Use at 88.5% in 2015</a:t>
            </a:r>
          </a:p>
          <a:p>
            <a:pPr lvl="0"/>
            <a:r>
              <a:rPr lang="en-US" b="0" dirty="0" smtClean="0"/>
              <a:t>National Seatbelt Use for New Drivers (16-24 years) is &lt; 80</a:t>
            </a:r>
            <a:endParaRPr lang="en-US" dirty="0" smtClean="0"/>
          </a:p>
          <a:p>
            <a:pPr lvl="0" rtl="0">
              <a:spcBef>
                <a:spcPts val="0"/>
              </a:spcBef>
              <a:buClr>
                <a:schemeClr val="dk1"/>
              </a:buClr>
              <a:buSzPct val="100000"/>
              <a:buFont typeface="Arial"/>
              <a:buNone/>
            </a:pPr>
            <a:endParaRPr lang="en" dirty="0">
              <a:latin typeface="Roboto"/>
              <a:ea typeface="Roboto"/>
              <a:cs typeface="Roboto"/>
              <a:sym typeface="Roboto"/>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smtClean="0"/>
              <a:t>In the above visual we can see how the predicted probability of seatbelt use for male or female drivers changes based upon time, road speed, and driver type with weather (Clear), lane count (2), and AgeGroup (early Twenties) held constant. We can see that for the same time of day and speed of the road, a female is more likely to be wearing a seatbelt. However, we can see the issues that arise with the poor sensitivity of our model. The predicted probabilities are clearly underestimating the Seatbelt Use of Yes. We can confirm this both either by performing several basic calculations on our dataframe or by comparing to findings from other literature. </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r>
              <a:rPr lang="en-US" dirty="0" smtClean="0"/>
              <a:t>Talk about</a:t>
            </a:r>
            <a:r>
              <a:rPr lang="en-US" baseline="0" dirty="0" smtClean="0"/>
              <a:t> how based on additional research these are new factors that we identified and were able to merge from two new datasets with our initial dataset. </a:t>
            </a:r>
            <a:endParaRPr lang="en-US" dirty="0" smtClean="0"/>
          </a:p>
          <a:p>
            <a:pPr lvl="0"/>
            <a:endParaRPr lang="en-US" dirty="0" smtClean="0"/>
          </a:p>
          <a:p>
            <a:pPr lvl="0"/>
            <a:r>
              <a:rPr lang="en" dirty="0" smtClean="0"/>
              <a:t>Dataset: Automobile accidents in the city of Philadelphia between 2011 - 2014</a:t>
            </a:r>
          </a:p>
          <a:p>
            <a:pPr lvl="1"/>
            <a:r>
              <a:rPr lang="en" dirty="0" smtClean="0"/>
              <a:t>Removed outlier and erroneous data in previous EDA</a:t>
            </a:r>
          </a:p>
          <a:p>
            <a:pPr lvl="1"/>
            <a:r>
              <a:rPr lang="en" dirty="0" smtClean="0"/>
              <a:t>Previous EDA indicated via Chi Square test that Age and Gender variables are NOT independent of a person’s seatbelt usage.</a:t>
            </a:r>
          </a:p>
          <a:p>
            <a:pPr lvl="0"/>
            <a:r>
              <a:rPr lang="en" dirty="0" smtClean="0"/>
              <a:t>Merged additional data on speed limit, lane count, and weather to each record via an inner join on Crash Reference Number (CRN) key.</a:t>
            </a:r>
          </a:p>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r>
              <a:rPr lang="en-US" sz="1100" b="0" i="0" kern="1200" dirty="0" smtClean="0">
                <a:solidFill>
                  <a:schemeClr val="tx1"/>
                </a:solidFill>
                <a:effectLst/>
                <a:latin typeface="+mn-lt"/>
                <a:ea typeface="+mn-ea"/>
                <a:cs typeface="+mn-cs"/>
              </a:rPr>
              <a:t>Logistic regression is a method for fitting a regression curve,  y = f(x), when y consists of proportions or probabilities, or binary coded (0,1--failure, success) data. When the response is a binary (dichotomous) variable, and x is numeric, logistic regression fits a logistic curve to the relationship between x and y. The logistic is an S-shaped or sigmoid curve, with values</a:t>
            </a:r>
            <a:r>
              <a:rPr lang="en-US" sz="1100" b="0" i="0" kern="1200" baseline="0" dirty="0" smtClean="0">
                <a:solidFill>
                  <a:schemeClr val="tx1"/>
                </a:solidFill>
                <a:effectLst/>
                <a:latin typeface="+mn-lt"/>
                <a:ea typeface="+mn-ea"/>
                <a:cs typeface="+mn-cs"/>
              </a:rPr>
              <a:t> bounded between 0 and 1. </a:t>
            </a:r>
            <a:endParaRPr lang="en-US" dirty="0" smtClean="0"/>
          </a:p>
          <a:p>
            <a:pPr lvl="0"/>
            <a:endParaRPr lang="en-US" dirty="0" smtClean="0"/>
          </a:p>
          <a:p>
            <a:pPr lvl="0"/>
            <a:r>
              <a:rPr lang="en" dirty="0" smtClean="0"/>
              <a:t>Supervised - we know the outcome we want to predict</a:t>
            </a:r>
          </a:p>
          <a:p>
            <a:pPr lvl="0"/>
            <a:r>
              <a:rPr lang="en" dirty="0" smtClean="0"/>
              <a:t>Outcome (Dependent Variable) is binary - seatbelt yes/seatbelt no</a:t>
            </a:r>
          </a:p>
          <a:p>
            <a:pPr lvl="0"/>
            <a:r>
              <a:rPr lang="en" dirty="0" smtClean="0"/>
              <a:t>Interpretability is important</a:t>
            </a:r>
          </a:p>
          <a:p>
            <a:pPr lvl="1"/>
            <a:r>
              <a:rPr lang="en" dirty="0" smtClean="0"/>
              <a:t>Public Health implications of knowing what potential risk factors contribute the most to failure to wear a seatbelt</a:t>
            </a:r>
          </a:p>
          <a:p>
            <a:pPr lvl="0"/>
            <a:r>
              <a:rPr lang="en" dirty="0" smtClean="0"/>
              <a:t>A Logistic Regression meets these criteria.</a:t>
            </a:r>
            <a:r>
              <a:rPr lang="en-US" dirty="0" smtClean="0"/>
              <a:t> </a:t>
            </a:r>
            <a:endParaRPr lang="en" dirty="0" smtClean="0"/>
          </a:p>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smtClean="0"/>
              <a:t>If this graph is  completely uninterpretable,</a:t>
            </a:r>
            <a:r>
              <a:rPr lang="en-US" baseline="0" dirty="0" smtClean="0"/>
              <a:t> then that is good. It is meant to show why even after cleaning our data and merging it altogether to create a new dataframe we aren’t anywhere close to having the data in a form that makes a model interpretable. That is why we call this the kitchen sink model. </a:t>
            </a:r>
          </a:p>
          <a:p>
            <a:pPr lvl="0">
              <a:spcBef>
                <a:spcPts val="0"/>
              </a:spcBef>
              <a:buNone/>
            </a:pPr>
            <a:endParaRPr lang="en-US" baseline="0" dirty="0" smtClean="0"/>
          </a:p>
          <a:p>
            <a:pPr lvl="0">
              <a:spcBef>
                <a:spcPts val="0"/>
              </a:spcBef>
              <a:buNone/>
            </a:pPr>
            <a:r>
              <a:rPr lang="en-US" baseline="0" dirty="0" smtClean="0"/>
              <a:t>Although the p-values for many of the levels of these factors variables return with significant p-values and some okay performance indicators (AUROC, Hit Rate), the model is unwieldy and points to a need to group our variables both to reduce noise and improve interpretability. </a:t>
            </a:r>
          </a:p>
          <a:p>
            <a:pPr lvl="0">
              <a:spcBef>
                <a:spcPts val="0"/>
              </a:spcBef>
              <a:buNone/>
            </a:pPr>
            <a:endParaRPr lang="en-US" baseline="0" dirty="0" smtClean="0"/>
          </a:p>
          <a:p>
            <a:pPr lvl="0">
              <a:spcBef>
                <a:spcPts val="0"/>
              </a:spcBef>
              <a:buNone/>
            </a:pPr>
            <a:r>
              <a:rPr lang="en-US" baseline="0" dirty="0" smtClean="0"/>
              <a:t>In the next slides, we’ll see how some deeper level EDA can help us with grouping our variables. </a:t>
            </a:r>
            <a:endParaRPr lang="en-US" dirty="0" smtClean="0"/>
          </a:p>
          <a:p>
            <a:pPr lvl="0">
              <a:spcBef>
                <a:spcPts val="0"/>
              </a:spcBef>
              <a:buNone/>
            </a:pPr>
            <a:endParaRPr lang="en-US" sz="11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 sz="1100" b="1" u="sng" dirty="0" smtClean="0">
                <a:highlight>
                  <a:srgbClr val="FFFFFF"/>
                </a:highlight>
              </a:rPr>
              <a:t>Model Performance:</a:t>
            </a:r>
            <a:r>
              <a:rPr lang="en-US" sz="1100" b="1" u="sng" dirty="0" smtClean="0">
                <a:highlight>
                  <a:srgbClr val="FFFFFF"/>
                </a:highlight>
              </a:rPr>
              <a:t> </a:t>
            </a:r>
            <a:r>
              <a:rPr lang="en-US" sz="1100" b="1" u="none" baseline="0" dirty="0" smtClean="0">
                <a:highlight>
                  <a:srgbClr val="FFFFFF"/>
                </a:highlight>
              </a:rPr>
              <a:t> 		</a:t>
            </a:r>
            <a:r>
              <a:rPr lang="en-US" sz="1100" b="1" dirty="0" smtClean="0"/>
              <a:t>Odds Ratio Coefficients for Major Categories:</a:t>
            </a:r>
            <a:endParaRPr lang="en" sz="1100" b="1" u="sng" dirty="0" smtClean="0">
              <a:highlight>
                <a:srgbClr val="FFFFFF"/>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sz="1100" b="1" u="sng" dirty="0" smtClean="0">
                <a:highlight>
                  <a:srgbClr val="FFFFFF"/>
                </a:highlight>
              </a:rPr>
              <a:t>AIC: </a:t>
            </a:r>
            <a:r>
              <a:rPr lang="en" sz="1100" u="sng" dirty="0" smtClean="0">
                <a:highlight>
                  <a:srgbClr val="FFFFFF"/>
                </a:highlight>
              </a:rPr>
              <a:t>20911</a:t>
            </a:r>
            <a:r>
              <a:rPr lang="en-US" sz="1100" u="none" dirty="0" smtClean="0">
                <a:highlight>
                  <a:srgbClr val="FFFFFF"/>
                </a:highlight>
              </a:rPr>
              <a:t> 			</a:t>
            </a:r>
            <a:r>
              <a:rPr lang="en-US" sz="1100" b="1" dirty="0" smtClean="0"/>
              <a:t>SexMale: </a:t>
            </a:r>
            <a:r>
              <a:rPr lang="en-US" sz="1100" dirty="0" smtClean="0"/>
              <a:t>0.668 [reciprocal: 1.49] (p &lt; 2e-16)</a:t>
            </a:r>
            <a:endParaRPr lang="en" sz="1100" u="sng" dirty="0" smtClean="0">
              <a:highlight>
                <a:srgbClr val="FFFFFF"/>
              </a:highligh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 sz="1100" b="1" u="sng" dirty="0" smtClean="0">
                <a:highlight>
                  <a:srgbClr val="FFFFFF"/>
                </a:highlight>
              </a:rPr>
              <a:t>Hit Rate:</a:t>
            </a:r>
            <a:r>
              <a:rPr lang="en" sz="1100" u="sng" dirty="0" smtClean="0">
                <a:highlight>
                  <a:srgbClr val="FFFFFF"/>
                </a:highlight>
              </a:rPr>
              <a:t> 79.72%</a:t>
            </a:r>
            <a:r>
              <a:rPr lang="en-US" sz="1100" u="none" baseline="0" dirty="0" smtClean="0">
                <a:highlight>
                  <a:srgbClr val="FFFFFF"/>
                </a:highlight>
              </a:rPr>
              <a:t> 		</a:t>
            </a:r>
            <a:r>
              <a:rPr lang="en-US" sz="1100" b="1" dirty="0" smtClean="0"/>
              <a:t>InvolvementPassenger: </a:t>
            </a:r>
            <a:r>
              <a:rPr lang="en-US" sz="1100" dirty="0" smtClean="0"/>
              <a:t>0.7113 [reciprocal: 1.40] (p &lt; 2e-16)</a:t>
            </a:r>
            <a:endParaRPr lang="en" sz="1100" u="sng" dirty="0" smtClean="0">
              <a:highlight>
                <a:srgbClr val="FFFFFF"/>
              </a:highlight>
            </a:endParaRPr>
          </a:p>
          <a:p>
            <a:pPr lvl="0">
              <a:spcBef>
                <a:spcPts val="0"/>
              </a:spcBef>
              <a:buNone/>
            </a:pPr>
            <a:r>
              <a:rPr lang="en" sz="1100" b="1" u="sng" dirty="0" smtClean="0">
                <a:highlight>
                  <a:srgbClr val="FFFFFF"/>
                </a:highlight>
              </a:rPr>
              <a:t>AUROC:</a:t>
            </a:r>
            <a:r>
              <a:rPr lang="en" sz="1100" u="sng" dirty="0" smtClean="0">
                <a:highlight>
                  <a:srgbClr val="FFFFFF"/>
                </a:highlight>
              </a:rPr>
              <a:t> .713</a:t>
            </a:r>
          </a:p>
          <a:p>
            <a:pPr lvl="0">
              <a:spcBef>
                <a:spcPts val="0"/>
              </a:spcBef>
              <a:buNone/>
            </a:pPr>
            <a:endParaRPr lang="en-US" dirty="0" smtClean="0"/>
          </a:p>
          <a:p>
            <a:pPr lvl="0">
              <a:spcBef>
                <a:spcPts val="0"/>
              </a:spcBef>
              <a:buNone/>
            </a:pPr>
            <a:endParaRPr lang="en-US" dirty="0" smtClean="0"/>
          </a:p>
          <a:p>
            <a:pPr lvl="0">
              <a:spcBef>
                <a:spcPts val="0"/>
              </a:spcBef>
              <a:buNone/>
            </a:pPr>
            <a:endParaRPr lang="en-US" sz="1100" dirty="0" smtClean="0"/>
          </a:p>
          <a:p>
            <a:pPr lvl="0">
              <a:spcBef>
                <a:spcPts val="0"/>
              </a:spcBef>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lvl="0" indent="-228600" rtl="0">
              <a:spcBef>
                <a:spcPts val="0"/>
              </a:spcBef>
              <a:buFont typeface="Arial" charset="0"/>
              <a:buChar char="•"/>
            </a:pPr>
            <a:r>
              <a:rPr lang="en-US" dirty="0" smtClean="0"/>
              <a:t>This slide and the next slide are meant to give</a:t>
            </a:r>
            <a:r>
              <a:rPr lang="en-US" baseline="0" dirty="0" smtClean="0"/>
              <a:t> an idea of how we used EDA to reduce the dimensionality of our data in order to improve the interpretability. </a:t>
            </a:r>
          </a:p>
          <a:p>
            <a:pPr marL="457200" lvl="0" indent="-228600" rtl="0">
              <a:spcBef>
                <a:spcPts val="0"/>
              </a:spcBef>
              <a:buFont typeface="Arial" charset="0"/>
              <a:buChar char="•"/>
            </a:pPr>
            <a:endParaRPr lang="en-US" baseline="0" dirty="0" smtClean="0"/>
          </a:p>
          <a:p>
            <a:pPr marL="457200" lvl="0" indent="-228600" rtl="0">
              <a:spcBef>
                <a:spcPts val="0"/>
              </a:spcBef>
              <a:buFont typeface="Arial" charset="0"/>
              <a:buChar char="•"/>
            </a:pPr>
            <a:r>
              <a:rPr lang="en-US" baseline="0" dirty="0" smtClean="0"/>
              <a:t>For example, here we </a:t>
            </a:r>
            <a:r>
              <a:rPr lang="en" dirty="0" smtClean="0"/>
              <a:t>can start to see the contours of </a:t>
            </a:r>
            <a:r>
              <a:rPr lang="en-US" dirty="0" smtClean="0"/>
              <a:t>how the lane</a:t>
            </a:r>
            <a:r>
              <a:rPr lang="en-US" baseline="0" dirty="0" smtClean="0"/>
              <a:t> count might be </a:t>
            </a:r>
            <a:r>
              <a:rPr lang="en" dirty="0" smtClean="0"/>
              <a:t>significant</a:t>
            </a:r>
            <a:r>
              <a:rPr lang="en-US" baseline="0" dirty="0" smtClean="0"/>
              <a:t> and the ways that we can group it into a two level factor such as big and small road to improve model interpretability. </a:t>
            </a:r>
            <a:endParaRPr lang="en-US" dirty="0" smtClean="0"/>
          </a:p>
          <a:p>
            <a:endParaRPr lang="en-US" dirty="0" smtClean="0"/>
          </a:p>
          <a:p>
            <a:r>
              <a:rPr lang="en-US" dirty="0" smtClean="0"/>
              <a:t>We observe that most of our data is from crashes on road with 2 LANES OR LESS. </a:t>
            </a:r>
          </a:p>
          <a:p>
            <a:r>
              <a:rPr lang="en-US" dirty="0" smtClean="0"/>
              <a:t>We see a similar behavior between Males and Females and Drivers Passengers in that seatbelts are most often not worn crashes occurs on roads with a Lane_Count of 2 or less. </a:t>
            </a:r>
            <a:endParaRPr lang="en-US" dirty="0"/>
          </a:p>
        </p:txBody>
      </p:sp>
    </p:spTree>
    <p:extLst>
      <p:ext uri="{BB962C8B-B14F-4D97-AF65-F5344CB8AC3E}">
        <p14:creationId xmlns:p14="http://schemas.microsoft.com/office/powerpoint/2010/main" val="391390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0" name="Shape 1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457200" lvl="0" indent="-228600" rtl="0">
              <a:spcBef>
                <a:spcPts val="0"/>
              </a:spcBef>
            </a:pPr>
            <a:r>
              <a:rPr lang="en-US" dirty="0" smtClean="0"/>
              <a:t>Here again we ar</a:t>
            </a:r>
            <a:r>
              <a:rPr lang="en-US" baseline="0" dirty="0" smtClean="0"/>
              <a:t>e using a mosaic plot to help us understand how we might recode the hour of day variable from</a:t>
            </a:r>
            <a:r>
              <a:rPr lang="en" dirty="0" smtClean="0"/>
              <a:t>. 2</a:t>
            </a:r>
            <a:r>
              <a:rPr lang="en-US" dirty="0" smtClean="0"/>
              <a:t>4</a:t>
            </a:r>
            <a:r>
              <a:rPr lang="en" dirty="0" smtClean="0"/>
              <a:t> dummy variables </a:t>
            </a:r>
            <a:r>
              <a:rPr lang="en-US" dirty="0" smtClean="0"/>
              <a:t>to a more interpretable two level variable</a:t>
            </a:r>
            <a:r>
              <a:rPr lang="en-US" baseline="0" dirty="0" smtClean="0"/>
              <a:t> e.g., night and day that also reduces the model’s </a:t>
            </a:r>
            <a:r>
              <a:rPr lang="en" dirty="0" smtClean="0"/>
              <a:t>susceptibility noise in the data and overfitting.</a:t>
            </a:r>
          </a:p>
          <a:p>
            <a:pPr marL="457200" lvl="0" indent="-330200" rtl="0">
              <a:spcBef>
                <a:spcPts val="0"/>
              </a:spcBef>
              <a:buSzPct val="100000"/>
            </a:pPr>
            <a:endParaRPr lang="en-US" sz="1100" dirty="0" smtClean="0"/>
          </a:p>
          <a:p>
            <a:pPr marL="457200" lvl="0" indent="-330200" rtl="0">
              <a:spcBef>
                <a:spcPts val="0"/>
              </a:spcBef>
              <a:buSzPct val="100000"/>
            </a:pPr>
            <a:r>
              <a:rPr lang="en-US" sz="1100" dirty="0" smtClean="0"/>
              <a:t> For Occupant Sex vs. Hour of Day, we see that the hours of 0 - 3 have a standardized residual of &lt; -2 for Seatbelt Use = Yes. This tells us that observed frequency of seatbelt use here is less than the expected frequency. For Males, we see that the hours of 7:00 - 5:00 AM have a standardized residual of greater than 2. This tells us that we can reject the null hypothesis and be confident that for Male occupants seatbelt use is less during nighttime and early morning hours. </a:t>
            </a:r>
          </a:p>
          <a:p>
            <a:pPr marL="457200" lvl="0" indent="-330200" rtl="0">
              <a:spcBef>
                <a:spcPts val="0"/>
              </a:spcBef>
              <a:buSzPct val="100000"/>
            </a:pPr>
            <a:endParaRPr lang="en-US" sz="1100" dirty="0" smtClean="0"/>
          </a:p>
          <a:p>
            <a:pPr marL="457200" lvl="0" indent="-330200" rtl="0">
              <a:spcBef>
                <a:spcPts val="0"/>
              </a:spcBef>
              <a:buSzPct val="100000"/>
            </a:pPr>
            <a:r>
              <a:rPr lang="en" sz="1100" dirty="0" smtClean="0"/>
              <a:t>We want to build a model that is more interpretable while still retaining the important information in our categorical variables.</a:t>
            </a:r>
          </a:p>
          <a:p>
            <a:pPr marL="457200" lvl="0" indent="-330200" rtl="0">
              <a:spcBef>
                <a:spcPts val="0"/>
              </a:spcBef>
              <a:buSzPct val="100000"/>
            </a:pPr>
            <a:r>
              <a:rPr lang="en" sz="1100" dirty="0" smtClean="0"/>
              <a:t>There may be a “signal” or tipping point in each that matters for seatbelt usage, whereas all other variation is meaningless.</a:t>
            </a:r>
          </a:p>
          <a:p>
            <a:pPr marL="457200" lvl="0" indent="-330200" rtl="0">
              <a:spcBef>
                <a:spcPts val="0"/>
              </a:spcBef>
              <a:buSzPct val="100000"/>
            </a:pPr>
            <a:r>
              <a:rPr lang="en" sz="1100" dirty="0" smtClean="0"/>
              <a:t>We used research and additional EDA to divide multi-level factors into binary variables: “night” and “not night”; “precipitation” and “no precipitation”. Confirmed with Chi Square tests. </a:t>
            </a:r>
          </a:p>
          <a:p>
            <a:pPr lvl="0">
              <a:spcBef>
                <a:spcPts val="0"/>
              </a:spcBef>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smtClean="0"/>
              <a:t>After</a:t>
            </a:r>
            <a:r>
              <a:rPr lang="en-US" baseline="0" dirty="0" smtClean="0"/>
              <a:t> EDA, we grouped Lane Count, Weather, Speed Limit, and Hour of Day. After grouping all of these we ran Chisquare test to make sure that our groups were significant i.e. we could reject the null hypothesis that the distribution of seatbelt ruse in these new groups is not independent. </a:t>
            </a:r>
          </a:p>
          <a:p>
            <a:pPr lvl="0">
              <a:spcBef>
                <a:spcPts val="0"/>
              </a:spcBef>
              <a:buNone/>
            </a:pPr>
            <a:endParaRPr lang="en-US" baseline="0" dirty="0" smtClean="0"/>
          </a:p>
          <a:p>
            <a:pPr lvl="0">
              <a:spcBef>
                <a:spcPts val="0"/>
              </a:spcBef>
              <a:buNone/>
            </a:pPr>
            <a:r>
              <a:rPr lang="en-US" baseline="0" dirty="0" smtClean="0"/>
              <a:t>In our second model, we can see the table of odds ratios  that have been transformed from log odds and how march easier to interpret. For example we see high Speed Road, Weather, and how each age group affects seatbelt ruse. </a:t>
            </a:r>
          </a:p>
          <a:p>
            <a:pPr lvl="0">
              <a:spcBef>
                <a:spcPts val="0"/>
              </a:spcBef>
              <a:buNone/>
            </a:pPr>
            <a:endParaRPr lang="en-US" baseline="0" dirty="0" smtClean="0"/>
          </a:p>
          <a:p>
            <a:pPr lvl="0">
              <a:spcBef>
                <a:spcPts val="0"/>
              </a:spcBef>
              <a:buNone/>
            </a:pPr>
            <a:r>
              <a:rPr lang="en-US" baseline="0" dirty="0" smtClean="0"/>
              <a:t>From looking at the Hit Rate and area under the curve, this model seems to be performing decently well, however, we know a hit rate of 80% is approximately equal to the distribution of seatbelt use versus non-seatbelt use observations. Looking at sensitivity, we can see that our model is doing a good job of predicting those who will wear their seatbelts. However, it is doing a terrible job of predicting who will not shown as by 'Specificity' of 0.01. </a:t>
            </a:r>
          </a:p>
          <a:p>
            <a:pPr lvl="0">
              <a:spcBef>
                <a:spcPts val="0"/>
              </a:spcBef>
              <a:buNone/>
            </a:pPr>
            <a:endParaRPr lang="en-US" baseline="0" dirty="0" smtClean="0"/>
          </a:p>
          <a:p>
            <a:pPr lvl="0">
              <a:spcBef>
                <a:spcPts val="0"/>
              </a:spcBef>
              <a:buNone/>
            </a:pPr>
            <a:r>
              <a:rPr lang="en-US" baseline="0" dirty="0" smtClean="0"/>
              <a:t>The sensitivity tell us the number true positives that are model is accurately predicting. Conversely, the specificity tells us the number of true negatives/non-events that our model is accurately predicting.</a:t>
            </a:r>
          </a:p>
          <a:p>
            <a:pPr lvl="0">
              <a:spcBef>
                <a:spcPts val="0"/>
              </a:spcBef>
              <a:buNone/>
            </a:pPr>
            <a:endParaRPr lang="en-US" baseline="0" dirty="0"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171450" lvl="0" indent="-171450">
              <a:buFont typeface="Arial" charset="0"/>
              <a:buChar char="•"/>
            </a:pPr>
            <a:r>
              <a:rPr lang="en-US" dirty="0" smtClean="0"/>
              <a:t>We can resample our training data to draw "Yes" and "No" in equal proportions. </a:t>
            </a:r>
          </a:p>
          <a:p>
            <a:pPr marL="171450" lvl="0" indent="-171450">
              <a:buFont typeface="Arial" charset="0"/>
              <a:buChar char="•"/>
            </a:pPr>
            <a:r>
              <a:rPr lang="en-US" dirty="0" smtClean="0"/>
              <a:t>convert some of our categorical variables to continuous variables represented as Weight of Evidence (WOE) equivalents. WOEs are commonly used for assessing credit risk and provides a method of re-coding categorical variables to continuous variables. Overall, the WOE is a basic odds ratio. </a:t>
            </a:r>
          </a:p>
          <a:p>
            <a:pPr marL="0" lvl="0" indent="0">
              <a:buFont typeface="Arial" charset="0"/>
              <a:buNone/>
            </a:pPr>
            <a:endParaRPr lang="en-US" dirty="0" smtClean="0"/>
          </a:p>
          <a:p>
            <a:pPr marL="0" lvl="0" indent="0">
              <a:buFont typeface="Arial" charset="0"/>
              <a:buNone/>
            </a:pPr>
            <a:r>
              <a:rPr lang="en-US" dirty="0" smtClean="0"/>
              <a:t>We can again see how</a:t>
            </a:r>
            <a:r>
              <a:rPr lang="en-US" baseline="0" dirty="0" smtClean="0"/>
              <a:t> this transforming these variables into continuous values has improved interpretability using Odds Ratios. Actually in this case, transforming the variables makes it so we don’t need to use our previously grouped  variables.  Let’s look at hit rate, specificity, sensitivity, and AUROC. </a:t>
            </a:r>
            <a:endParaRPr lang="en-US" dirty="0" smtClean="0"/>
          </a:p>
          <a:p>
            <a:pPr lvl="0"/>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 dirty="0" smtClean="0">
                <a:highlight>
                  <a:srgbClr val="FFFF00"/>
                </a:highlight>
              </a:rPr>
              <a:t>We have sacrificed overall accuracy and sensitivity, </a:t>
            </a:r>
            <a:r>
              <a:rPr lang="en" dirty="0" smtClean="0">
                <a:highlight>
                  <a:srgbClr val="FF0000"/>
                </a:highlight>
              </a:rPr>
              <a:t>as well as interpretability of coefficients,</a:t>
            </a:r>
            <a:r>
              <a:rPr lang="en" dirty="0" smtClean="0">
                <a:highlight>
                  <a:srgbClr val="FFFF00"/>
                </a:highlight>
              </a:rPr>
              <a:t> to better predict what we care about. By AUROC and AIC metrics, the model has improved.</a:t>
            </a:r>
            <a:endParaRPr lang="en-US" dirty="0" smtClean="0"/>
          </a:p>
          <a:p>
            <a:pPr lvl="0"/>
            <a:endParaRPr lang="en-US" dirty="0" smtClean="0"/>
          </a:p>
          <a:p>
            <a:pPr lvl="0"/>
            <a:r>
              <a:rPr lang="en" dirty="0" smtClean="0"/>
              <a:t>Ungrouped categorical variables, and instead used Weight of Evidence calculations for categorical variables. [INCLUDE # OF BINS AND IV CALCULATION HERE]</a:t>
            </a:r>
          </a:p>
          <a:p>
            <a:pPr lvl="0"/>
            <a:r>
              <a:rPr lang="en" dirty="0" smtClean="0"/>
              <a:t>Hit Rate:  63.69% (-15.79%)</a:t>
            </a:r>
            <a:br>
              <a:rPr lang="en" dirty="0" smtClean="0"/>
            </a:br>
            <a:r>
              <a:rPr lang="en" dirty="0" smtClean="0"/>
              <a:t>Sensitivity:  60.71% (-38.89%)</a:t>
            </a:r>
            <a:br>
              <a:rPr lang="en" dirty="0" smtClean="0"/>
            </a:br>
            <a:r>
              <a:rPr lang="en" dirty="0" smtClean="0"/>
              <a:t>Specificity:  76.26% (+75.14%)</a:t>
            </a:r>
            <a:endParaRPr lang="en-US" dirty="0" smtClean="0"/>
          </a:p>
          <a:p>
            <a:pPr lvl="0"/>
            <a:endParaRPr lang="en-US" dirty="0" smtClean="0"/>
          </a:p>
          <a:p>
            <a:pPr marL="457200" lvl="0" indent="-342900" rtl="0">
              <a:lnSpc>
                <a:spcPct val="115000"/>
              </a:lnSpc>
              <a:spcBef>
                <a:spcPts val="0"/>
              </a:spcBef>
              <a:spcAft>
                <a:spcPts val="1600"/>
              </a:spcAft>
              <a:buClr>
                <a:schemeClr val="dk2"/>
              </a:buClr>
              <a:buSzPct val="100000"/>
              <a:buFont typeface="Roboto"/>
              <a:buChar char="-"/>
            </a:pPr>
            <a:r>
              <a:rPr lang="en" sz="1100" b="1" dirty="0" smtClean="0">
                <a:solidFill>
                  <a:schemeClr val="dk2"/>
                </a:solidFill>
                <a:latin typeface="Roboto"/>
                <a:ea typeface="Roboto"/>
                <a:cs typeface="Roboto"/>
                <a:sym typeface="Roboto"/>
              </a:rPr>
              <a:t>AUROC:</a:t>
            </a:r>
            <a:r>
              <a:rPr lang="en" sz="1100" dirty="0" smtClean="0">
                <a:solidFill>
                  <a:schemeClr val="dk2"/>
                </a:solidFill>
                <a:latin typeface="Roboto"/>
                <a:ea typeface="Roboto"/>
                <a:cs typeface="Roboto"/>
                <a:sym typeface="Roboto"/>
              </a:rPr>
              <a:t> 0.7367 </a:t>
            </a:r>
            <a:r>
              <a:rPr lang="en" sz="1100" dirty="0" smtClean="0">
                <a:solidFill>
                  <a:srgbClr val="00FF00"/>
                </a:solidFill>
                <a:latin typeface="Roboto"/>
                <a:ea typeface="Roboto"/>
                <a:cs typeface="Roboto"/>
                <a:sym typeface="Roboto"/>
              </a:rPr>
              <a:t>(+0.0184)</a:t>
            </a:r>
          </a:p>
          <a:p>
            <a:pPr marL="457200" lvl="0" indent="-342900" rtl="0">
              <a:lnSpc>
                <a:spcPct val="115000"/>
              </a:lnSpc>
              <a:spcBef>
                <a:spcPts val="0"/>
              </a:spcBef>
              <a:spcAft>
                <a:spcPts val="1600"/>
              </a:spcAft>
              <a:buClr>
                <a:schemeClr val="dk2"/>
              </a:buClr>
              <a:buSzPct val="100000"/>
              <a:buFont typeface="Roboto"/>
              <a:buChar char="-"/>
            </a:pPr>
            <a:r>
              <a:rPr lang="en" sz="1100" b="1" dirty="0" smtClean="0">
                <a:latin typeface="Roboto"/>
                <a:ea typeface="Roboto"/>
                <a:cs typeface="Roboto"/>
                <a:sym typeface="Roboto"/>
              </a:rPr>
              <a:t>AIC:</a:t>
            </a:r>
            <a:r>
              <a:rPr lang="en" sz="1100" dirty="0" smtClean="0">
                <a:latin typeface="Roboto"/>
                <a:ea typeface="Roboto"/>
                <a:cs typeface="Roboto"/>
                <a:sym typeface="Roboto"/>
              </a:rPr>
              <a:t> 14209 </a:t>
            </a:r>
            <a:r>
              <a:rPr lang="en" sz="1100" dirty="0" smtClean="0">
                <a:solidFill>
                  <a:srgbClr val="00FF00"/>
                </a:solidFill>
                <a:latin typeface="Roboto"/>
                <a:ea typeface="Roboto"/>
                <a:cs typeface="Roboto"/>
                <a:sym typeface="Roboto"/>
              </a:rPr>
              <a:t>(-8917)</a:t>
            </a:r>
          </a:p>
          <a:p>
            <a:pPr lvl="0"/>
            <a:endParaRPr lang="en" dirty="0"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smtClean="0"/>
              <a:t>For this cross validation, we'll actually do a variant of k-fold cross validation where we break the dataset up into chunks of 85% and 15% and test the model over 250 iterations. Testing our model over 250 iterations, we see that it performs </a:t>
            </a:r>
            <a:r>
              <a:rPr lang="en-US" dirty="0" err="1" smtClean="0"/>
              <a:t>wellTesting</a:t>
            </a:r>
            <a:r>
              <a:rPr lang="en-US" dirty="0" smtClean="0"/>
              <a:t> our model over 250 iterations, we see that it performs well. With a hit rate ranging from 0.632 - 0.642</a:t>
            </a:r>
            <a:r>
              <a:rPr lang="en-US" baseline="0" dirty="0" smtClean="0"/>
              <a:t> and a median right around where 1 run of Model 3 came in. </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4750737"/>
            <a:ext cx="9144000" cy="498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3341716"/>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09226"/>
            <a:ext cx="1971675" cy="431992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09226"/>
            <a:ext cx="5800725" cy="4319924"/>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8"/>
        <p:cNvGrpSpPr/>
        <p:nvPr/>
      </p:nvGrpSpPr>
      <p:grpSpPr>
        <a:xfrm>
          <a:off x="0" y="0"/>
          <a:ext cx="0" cy="0"/>
          <a:chOff x="0" y="0"/>
          <a:chExt cx="0" cy="0"/>
        </a:xfrm>
      </p:grpSpPr>
      <p:sp>
        <p:nvSpPr>
          <p:cNvPr id="35" name="Shape 35"/>
          <p:cNvSpPr txBox="1">
            <a:spLocks noGrp="1"/>
          </p:cNvSpPr>
          <p:nvPr>
            <p:ph type="title"/>
          </p:nvPr>
        </p:nvSpPr>
        <p:spPr>
          <a:xfrm>
            <a:off x="311700" y="410000"/>
            <a:ext cx="8520600" cy="6078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6" name="Shape 36"/>
          <p:cNvSpPr txBox="1">
            <a:spLocks noGrp="1"/>
          </p:cNvSpPr>
          <p:nvPr>
            <p:ph type="body" idx="1"/>
          </p:nvPr>
        </p:nvSpPr>
        <p:spPr>
          <a:xfrm>
            <a:off x="311700" y="1229875"/>
            <a:ext cx="8520600" cy="33390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7" name="Shape 37"/>
          <p:cNvSpPr txBox="1">
            <a:spLocks noGrp="1"/>
          </p:cNvSpPr>
          <p:nvPr>
            <p:ph type="sldNum" idx="12"/>
          </p:nvPr>
        </p:nvSpPr>
        <p:spPr>
          <a:xfrm>
            <a:off x="8460431" y="4651190"/>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dirty="0"/>
          </a:p>
        </p:txBody>
      </p:sp>
    </p:spTree>
    <p:extLst>
      <p:ext uri="{BB962C8B-B14F-4D97-AF65-F5344CB8AC3E}">
        <p14:creationId xmlns:p14="http://schemas.microsoft.com/office/powerpoint/2010/main" val="787182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384301"/>
            <a:ext cx="3703320" cy="30175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822960" y="1936751"/>
            <a:ext cx="3703320" cy="246507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63440" y="1936751"/>
            <a:ext cx="3703320" cy="246507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pPr lvl="0">
              <a:spcBef>
                <a:spcPts val="0"/>
              </a:spcBef>
              <a:buNone/>
            </a:pPr>
            <a:fld id="{00000000-1234-1234-1234-123412341234}" type="slidenum">
              <a:rPr lang="en" smtClean="0">
                <a:solidFill>
                  <a:schemeClr val="dk2"/>
                </a:solidFill>
              </a:rPr>
              <a:t>‹#›</a:t>
            </a:fld>
            <a:endParaRPr lang="en" dirty="0">
              <a:solidFill>
                <a:schemeClr val="dk2"/>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B61BEF0D-F0BB-DE4B-95CE-6DB70DBA9567}" type="datetimeFigureOut">
              <a:rPr lang="en-US" smtClean="0"/>
              <a:pPr/>
              <a:t>12/20/17</a:t>
            </a:fld>
            <a:endParaRPr lang="en-US" dirty="0"/>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5234" cy="617220"/>
          </a:xfrm>
        </p:spPr>
        <p:txBody>
          <a:bodyPr tIns="0" bIns="0" anchor="b">
            <a:noAutofit/>
          </a:bodyPr>
          <a:lstStyle>
            <a:lvl1pPr>
              <a:defRPr sz="27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3686307"/>
          </a:xfrm>
          <a:solidFill>
            <a:schemeClr val="bg2">
              <a:lumMod val="90000"/>
            </a:schemeClr>
          </a:solidFill>
        </p:spPr>
        <p:txBody>
          <a:bodyPr lIns="457200" tIns="45720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822960" y="4430268"/>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B61BEF0D-F0BB-DE4B-95CE-6DB70DBA9567}" type="datetimeFigureOut">
              <a:rPr lang="en-US" smtClean="0"/>
              <a:pPr/>
              <a:t>12/20/17</a:t>
            </a:fld>
            <a:endParaRPr lang="en-US" dirty="0"/>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pPr lvl="0" algn="r">
              <a:spcBef>
                <a:spcPts val="0"/>
              </a:spcBef>
              <a:buNone/>
            </a:pPr>
            <a:fld id="{00000000-1234-1234-1234-123412341234}" type="slidenum">
              <a:rPr lang="en" sz="1000" smtClean="0">
                <a:solidFill>
                  <a:schemeClr val="lt1"/>
                </a:solidFill>
                <a:latin typeface="Roboto"/>
                <a:ea typeface="Roboto"/>
                <a:cs typeface="Roboto"/>
                <a:sym typeface="Roboto"/>
              </a:rPr>
              <a:t>‹#›</a:t>
            </a:fld>
            <a:endParaRPr lang="en" sz="1000" dirty="0">
              <a:solidFill>
                <a:schemeClr val="lt1"/>
              </a:solidFill>
              <a:latin typeface="Roboto"/>
              <a:ea typeface="Roboto"/>
              <a:cs typeface="Roboto"/>
              <a:sym typeface="Roboto"/>
            </a:endParaRPr>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8993272"/>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 id="2147483837" r:id="rId12"/>
  </p:sldLayoutIdLst>
  <p:hf sldNum="0" hdr="0" ftr="0" dt="0"/>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7.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hyperlink" Target="https://www.rita.dot.gov/bts/subject_areas" TargetMode="External"/><Relationship Id="rId4" Type="http://schemas.openxmlformats.org/officeDocument/2006/relationships/hyperlink" Target="http://www.urban.org/sites/default/files/publication/22461/413078-Driving-to-Opportunity-Understanding-the-Links-among-Transportation-Access-Residential-Outcomes-and-Economic-Opportunity-for-Housing-Voucher-Recipients.PDF" TargetMode="External"/><Relationship Id="rId5" Type="http://schemas.openxmlformats.org/officeDocument/2006/relationships/hyperlink" Target="https://crashstats.nhtsa.dot.gov/Api/Public/ViewPublication/812243" TargetMode="External"/><Relationship Id="rId6" Type="http://schemas.openxmlformats.org/officeDocument/2006/relationships/hyperlink" Target="https://crashstats.nhtsa.dot.gov/Api/Public/ViewPublication/811183" TargetMode="External"/><Relationship Id="rId1" Type="http://schemas.openxmlformats.org/officeDocument/2006/relationships/slideLayout" Target="../slideLayouts/slideLayout12.xml"/><Relationship Id="rId2" Type="http://schemas.openxmlformats.org/officeDocument/2006/relationships/hyperlink" Target="https://www.nhtsa.gov/staticfiles/nti/pdf/811281.pdf" TargetMode="Externa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ctrTitle"/>
          </p:nvPr>
        </p:nvSpPr>
        <p:spPr/>
        <p:txBody>
          <a:bodyPr>
            <a:normAutofit/>
          </a:bodyPr>
          <a:lstStyle/>
          <a:p>
            <a:pPr lvl="0"/>
            <a:r>
              <a:rPr lang="en" sz="4000" dirty="0" smtClean="0"/>
              <a:t>Predicting Seatbelt Use in Philadelphia Automobile Accidents</a:t>
            </a:r>
            <a:endParaRPr lang="en" sz="4000" dirty="0"/>
          </a:p>
        </p:txBody>
      </p:sp>
      <p:sp>
        <p:nvSpPr>
          <p:cNvPr id="86" name="Shape 86"/>
          <p:cNvSpPr txBox="1">
            <a:spLocks noGrp="1"/>
          </p:cNvSpPr>
          <p:nvPr>
            <p:ph type="subTitle" idx="1"/>
          </p:nvPr>
        </p:nvSpPr>
        <p:spPr/>
        <p:txBody>
          <a:bodyPr>
            <a:normAutofit fontScale="77500" lnSpcReduction="20000"/>
          </a:bodyPr>
          <a:lstStyle/>
          <a:p>
            <a:pPr lvl="0"/>
            <a:r>
              <a:rPr lang="en" dirty="0" smtClean="0"/>
              <a:t>George Washington University</a:t>
            </a:r>
          </a:p>
          <a:p>
            <a:pPr lvl="0"/>
            <a:r>
              <a:rPr lang="en" dirty="0" smtClean="0"/>
              <a:t>DATS 6101 - Introduction to Data Science</a:t>
            </a:r>
          </a:p>
          <a:p>
            <a:pPr lvl="0"/>
            <a:r>
              <a:rPr lang="en" smtClean="0"/>
              <a:t>David Robison</a:t>
            </a:r>
            <a:endParaRPr lang="en" dirty="0" smtClean="0"/>
          </a:p>
          <a:p>
            <a:pPr lvl="0"/>
            <a:endParaRPr lang="en" dirty="0" smtClean="0"/>
          </a:p>
          <a:p>
            <a:pPr lvl="0"/>
            <a:endParaRPr lang="en"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840258" y="410000"/>
            <a:ext cx="7992041" cy="607800"/>
          </a:xfrm>
        </p:spPr>
        <p:txBody>
          <a:bodyPr>
            <a:normAutofit/>
          </a:bodyPr>
          <a:lstStyle/>
          <a:p>
            <a:pPr lvl="0"/>
            <a:r>
              <a:rPr lang="en" sz="3200" dirty="0" smtClean="0"/>
              <a:t>Cross Validation</a:t>
            </a:r>
            <a:r>
              <a:rPr lang="en-US" sz="3200" dirty="0" smtClean="0"/>
              <a:t> (CV) of Model 3 Using K-fold CV </a:t>
            </a:r>
            <a:endParaRPr lang="en" sz="3200" dirty="0"/>
          </a:p>
        </p:txBody>
      </p:sp>
      <p:pic>
        <p:nvPicPr>
          <p:cNvPr id="3" name="Picture 2"/>
          <p:cNvPicPr>
            <a:picLocks/>
          </p:cNvPicPr>
          <p:nvPr/>
        </p:nvPicPr>
        <p:blipFill>
          <a:blip r:embed="rId3">
            <a:clrChange>
              <a:clrFrom>
                <a:srgbClr val="FFFFFF"/>
              </a:clrFrom>
              <a:clrTo>
                <a:srgbClr val="FFFFFF">
                  <a:alpha val="0"/>
                </a:srgbClr>
              </a:clrTo>
            </a:clrChange>
          </a:blip>
          <a:stretch>
            <a:fillRect/>
          </a:stretch>
        </p:blipFill>
        <p:spPr>
          <a:xfrm>
            <a:off x="1603416" y="1371600"/>
            <a:ext cx="5943600" cy="3493008"/>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766118" y="410000"/>
            <a:ext cx="8066181" cy="607800"/>
          </a:xfrm>
        </p:spPr>
        <p:txBody>
          <a:bodyPr>
            <a:normAutofit fontScale="90000"/>
          </a:bodyPr>
          <a:lstStyle/>
          <a:p>
            <a:pPr lvl="0"/>
            <a:r>
              <a:rPr lang="en-US" dirty="0" smtClean="0"/>
              <a:t>Predicted Probability of Seatbelt Use by Speed Limit and Hour of Day </a:t>
            </a:r>
            <a:endParaRPr lang="en" dirty="0"/>
          </a:p>
        </p:txBody>
      </p:sp>
      <p:sp>
        <p:nvSpPr>
          <p:cNvPr id="9" name="Rectangle 8"/>
          <p:cNvSpPr/>
          <p:nvPr/>
        </p:nvSpPr>
        <p:spPr>
          <a:xfrm>
            <a:off x="6808573" y="1421026"/>
            <a:ext cx="2150075" cy="954107"/>
          </a:xfrm>
          <a:prstGeom prst="rect">
            <a:avLst/>
          </a:prstGeom>
        </p:spPr>
        <p:txBody>
          <a:bodyPr wrap="square">
            <a:spAutoFit/>
          </a:bodyPr>
          <a:lstStyle/>
          <a:p>
            <a:pPr lvl="0">
              <a:defRPr/>
            </a:pPr>
            <a:r>
              <a:rPr lang="en-US" b="1" dirty="0" smtClean="0">
                <a:latin typeface="Calibri" charset="0"/>
                <a:ea typeface="Calibri" charset="0"/>
                <a:cs typeface="Calibri" charset="0"/>
              </a:rPr>
              <a:t>Age Group</a:t>
            </a:r>
            <a:r>
              <a:rPr lang="en" b="1" dirty="0" smtClean="0">
                <a:latin typeface="Calibri" charset="0"/>
                <a:ea typeface="Calibri" charset="0"/>
                <a:cs typeface="Calibri" charset="0"/>
              </a:rPr>
              <a:t>:</a:t>
            </a:r>
            <a:r>
              <a:rPr lang="en" dirty="0" smtClean="0">
                <a:latin typeface="Calibri" charset="0"/>
                <a:ea typeface="Calibri" charset="0"/>
                <a:cs typeface="Calibri" charset="0"/>
              </a:rPr>
              <a:t> </a:t>
            </a:r>
            <a:r>
              <a:rPr lang="en-US" dirty="0" smtClean="0">
                <a:latin typeface="Calibri" charset="0"/>
                <a:ea typeface="Calibri" charset="0"/>
                <a:cs typeface="Calibri" charset="0"/>
              </a:rPr>
              <a:t>Early Twenties</a:t>
            </a:r>
          </a:p>
          <a:p>
            <a:pPr lvl="0">
              <a:defRPr/>
            </a:pPr>
            <a:r>
              <a:rPr lang="en-US" b="1" dirty="0" smtClean="0">
                <a:latin typeface="Calibri" charset="0"/>
                <a:ea typeface="Calibri" charset="0"/>
                <a:cs typeface="Calibri" charset="0"/>
              </a:rPr>
              <a:t>Involvement</a:t>
            </a:r>
            <a:r>
              <a:rPr lang="en" dirty="0" smtClean="0">
                <a:latin typeface="Calibri" charset="0"/>
                <a:ea typeface="Calibri" charset="0"/>
                <a:cs typeface="Calibri" charset="0"/>
              </a:rPr>
              <a:t>: </a:t>
            </a:r>
            <a:r>
              <a:rPr lang="en-US" dirty="0" smtClean="0">
                <a:latin typeface="Calibri" charset="0"/>
                <a:ea typeface="Calibri" charset="0"/>
                <a:cs typeface="Calibri" charset="0"/>
              </a:rPr>
              <a:t>Driver</a:t>
            </a:r>
            <a:endParaRPr lang="en" dirty="0">
              <a:latin typeface="Calibri" charset="0"/>
              <a:ea typeface="Calibri" charset="0"/>
              <a:cs typeface="Calibri" charset="0"/>
            </a:endParaRPr>
          </a:p>
          <a:p>
            <a:pPr lvl="0"/>
            <a:r>
              <a:rPr lang="en-US" b="1" dirty="0" smtClean="0">
                <a:latin typeface="Calibri" charset="0"/>
                <a:ea typeface="Calibri" charset="0"/>
                <a:cs typeface="Calibri" charset="0"/>
              </a:rPr>
              <a:t>Lane Count</a:t>
            </a:r>
            <a:r>
              <a:rPr lang="en" b="1" dirty="0" smtClean="0">
                <a:latin typeface="Calibri" charset="0"/>
                <a:ea typeface="Calibri" charset="0"/>
                <a:cs typeface="Calibri" charset="0"/>
              </a:rPr>
              <a:t>: </a:t>
            </a:r>
            <a:r>
              <a:rPr lang="en-US" dirty="0" smtClean="0">
                <a:latin typeface="Calibri" charset="0"/>
                <a:ea typeface="Calibri" charset="0"/>
                <a:cs typeface="Calibri" charset="0"/>
              </a:rPr>
              <a:t>2</a:t>
            </a:r>
            <a:endParaRPr lang="en" dirty="0">
              <a:latin typeface="Calibri" charset="0"/>
              <a:ea typeface="Calibri" charset="0"/>
              <a:cs typeface="Calibri" charset="0"/>
            </a:endParaRPr>
          </a:p>
          <a:p>
            <a:pPr lvl="0"/>
            <a:r>
              <a:rPr lang="en-US" b="1" dirty="0" smtClean="0">
                <a:latin typeface="Calibri" charset="0"/>
                <a:ea typeface="Calibri" charset="0"/>
                <a:cs typeface="Calibri" charset="0"/>
              </a:rPr>
              <a:t>Weather</a:t>
            </a:r>
            <a:r>
              <a:rPr lang="en" b="1" dirty="0" smtClean="0">
                <a:latin typeface="Calibri" charset="0"/>
                <a:ea typeface="Calibri" charset="0"/>
                <a:cs typeface="Calibri" charset="0"/>
              </a:rPr>
              <a:t>: </a:t>
            </a:r>
            <a:r>
              <a:rPr lang="en-US" dirty="0" smtClean="0">
                <a:latin typeface="Calibri" charset="0"/>
                <a:ea typeface="Calibri" charset="0"/>
                <a:cs typeface="Calibri" charset="0"/>
              </a:rPr>
              <a:t>Clear</a:t>
            </a:r>
            <a:endParaRPr lang="en" dirty="0">
              <a:solidFill>
                <a:srgbClr val="FF0000"/>
              </a:solidFill>
              <a:latin typeface="Calibri" charset="0"/>
              <a:ea typeface="Calibri" charset="0"/>
              <a:cs typeface="Calibri" charset="0"/>
            </a:endParaRPr>
          </a:p>
        </p:txBody>
      </p:sp>
      <p:pic>
        <p:nvPicPr>
          <p:cNvPr id="2" name="Picture 1"/>
          <p:cNvPicPr>
            <a:picLocks/>
          </p:cNvPicPr>
          <p:nvPr/>
        </p:nvPicPr>
        <p:blipFill>
          <a:blip r:embed="rId3">
            <a:clrChange>
              <a:clrFrom>
                <a:srgbClr val="FFFFFF"/>
              </a:clrFrom>
              <a:clrTo>
                <a:srgbClr val="FFFFFF">
                  <a:alpha val="0"/>
                </a:srgbClr>
              </a:clrTo>
            </a:clrChange>
          </a:blip>
          <a:stretch>
            <a:fillRect/>
          </a:stretch>
        </p:blipFill>
        <p:spPr>
          <a:xfrm>
            <a:off x="575174" y="1421026"/>
            <a:ext cx="7607808" cy="3319272"/>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593928"/>
            <a:ext cx="7543800" cy="2674620"/>
          </a:xfrm>
        </p:spPr>
        <p:txBody>
          <a:bodyPr>
            <a:normAutofit/>
          </a:bodyPr>
          <a:lstStyle/>
          <a:p>
            <a:r>
              <a:rPr lang="en-US" sz="4000" dirty="0" smtClean="0"/>
              <a:t>Summary of Findings</a:t>
            </a:r>
            <a:endParaRPr lang="en-US" sz="4000" dirty="0"/>
          </a:p>
        </p:txBody>
      </p:sp>
    </p:spTree>
    <p:extLst>
      <p:ext uri="{BB962C8B-B14F-4D97-AF65-F5344CB8AC3E}">
        <p14:creationId xmlns:p14="http://schemas.microsoft.com/office/powerpoint/2010/main" val="6163175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852616" y="410000"/>
            <a:ext cx="7979684" cy="607800"/>
          </a:xfrm>
        </p:spPr>
        <p:txBody>
          <a:bodyPr>
            <a:normAutofit fontScale="90000"/>
          </a:bodyPr>
          <a:lstStyle/>
          <a:p>
            <a:pPr lvl="0"/>
            <a:r>
              <a:rPr lang="en" dirty="0"/>
              <a:t>Conclusion</a:t>
            </a:r>
            <a:r>
              <a:rPr lang="en-US" dirty="0" smtClean="0"/>
              <a:t>s, Strengths, and Limitations</a:t>
            </a:r>
            <a:endParaRPr lang="en" dirty="0"/>
          </a:p>
        </p:txBody>
      </p:sp>
      <p:sp>
        <p:nvSpPr>
          <p:cNvPr id="150" name="Shape 150"/>
          <p:cNvSpPr txBox="1">
            <a:spLocks noGrp="1"/>
          </p:cNvSpPr>
          <p:nvPr>
            <p:ph type="body" idx="1"/>
          </p:nvPr>
        </p:nvSpPr>
        <p:spPr>
          <a:xfrm>
            <a:off x="852616" y="1346885"/>
            <a:ext cx="7979684" cy="3221989"/>
          </a:xfrm>
        </p:spPr>
        <p:txBody>
          <a:bodyPr>
            <a:normAutofit/>
          </a:bodyPr>
          <a:lstStyle/>
          <a:p>
            <a:pPr marL="182880" indent="-182880">
              <a:spcAft>
                <a:spcPts val="600"/>
              </a:spcAft>
              <a:buSzPct val="150000"/>
              <a:buFont typeface="Arial" charset="0"/>
              <a:buChar char="•"/>
            </a:pPr>
            <a:r>
              <a:rPr lang="en-US" sz="1800" dirty="0" smtClean="0"/>
              <a:t>This analysis points to </a:t>
            </a:r>
            <a:r>
              <a:rPr lang="en" sz="1800" dirty="0" smtClean="0"/>
              <a:t>an </a:t>
            </a:r>
            <a:r>
              <a:rPr lang="en" sz="1800" dirty="0"/>
              <a:t>occupant's Sex, </a:t>
            </a:r>
            <a:r>
              <a:rPr lang="en" sz="1800" dirty="0" smtClean="0"/>
              <a:t>the </a:t>
            </a:r>
            <a:r>
              <a:rPr lang="en" sz="1800" dirty="0"/>
              <a:t>Hour of </a:t>
            </a:r>
            <a:r>
              <a:rPr lang="en-US" sz="1800" dirty="0" smtClean="0"/>
              <a:t>Day, </a:t>
            </a:r>
            <a:r>
              <a:rPr lang="en" sz="1800" dirty="0" smtClean="0"/>
              <a:t>Weather, </a:t>
            </a:r>
            <a:r>
              <a:rPr lang="en" sz="1800" dirty="0"/>
              <a:t>and Speed Limit </a:t>
            </a:r>
            <a:r>
              <a:rPr lang="en-US" sz="1800" dirty="0" smtClean="0"/>
              <a:t>as important  risk factors affecting seatbelt use among those involved in accidents. </a:t>
            </a:r>
          </a:p>
          <a:p>
            <a:pPr marL="182880" indent="-182880">
              <a:spcAft>
                <a:spcPts val="600"/>
              </a:spcAft>
              <a:buSzPct val="150000"/>
              <a:buFont typeface="Arial" charset="0"/>
              <a:buChar char="•"/>
            </a:pPr>
            <a:r>
              <a:rPr lang="en-US" sz="1800" dirty="0" smtClean="0"/>
              <a:t>A model trained and tested to predict non-seatbelt wearers with </a:t>
            </a:r>
            <a:r>
              <a:rPr lang="en" sz="1800" dirty="0" smtClean="0"/>
              <a:t>75% specificity</a:t>
            </a:r>
            <a:r>
              <a:rPr lang="en-US" sz="1800" dirty="0" smtClean="0"/>
              <a:t>.</a:t>
            </a:r>
            <a:endParaRPr lang="en" sz="1800" dirty="0" smtClean="0"/>
          </a:p>
          <a:p>
            <a:pPr marL="182880" indent="-182880">
              <a:spcAft>
                <a:spcPts val="600"/>
              </a:spcAft>
              <a:buSzPct val="150000"/>
              <a:buFont typeface="Arial" charset="0"/>
              <a:buChar char="•"/>
            </a:pPr>
            <a:r>
              <a:rPr lang="en-US" sz="1800" dirty="0" smtClean="0"/>
              <a:t>Poor sensitivity affecting the predicted probability of seatbelt use. </a:t>
            </a:r>
          </a:p>
          <a:p>
            <a:pPr marL="182880" indent="-182880">
              <a:spcAft>
                <a:spcPts val="600"/>
              </a:spcAft>
              <a:buSzPct val="150000"/>
              <a:buFont typeface="Arial" charset="0"/>
              <a:buChar char="•"/>
            </a:pPr>
            <a:r>
              <a:rPr lang="en-US" sz="1800" dirty="0" smtClean="0"/>
              <a:t>Predicted probabilities might be improved by adding additional variables e.g., sedan </a:t>
            </a:r>
            <a:r>
              <a:rPr lang="en" sz="1800" dirty="0" smtClean="0"/>
              <a:t>vs. </a:t>
            </a:r>
            <a:r>
              <a:rPr lang="en-US" sz="1800" dirty="0" smtClean="0"/>
              <a:t>truck or weighting variables. </a:t>
            </a:r>
            <a:endParaRPr lang="en" sz="1800" dirty="0" smtClean="0"/>
          </a:p>
          <a:p>
            <a:pPr marL="182880" indent="-182880">
              <a:spcAft>
                <a:spcPts val="600"/>
              </a:spcAft>
              <a:buSzPct val="150000"/>
              <a:buFont typeface="Arial" charset="0"/>
              <a:buChar char="•"/>
            </a:pPr>
            <a:r>
              <a:rPr lang="en-US" sz="1800" dirty="0" smtClean="0"/>
              <a:t>The application of this model as currently constructed is limited since state by state </a:t>
            </a:r>
            <a:r>
              <a:rPr lang="en" sz="1800" dirty="0" smtClean="0"/>
              <a:t>primary seatbelt enforcement </a:t>
            </a:r>
            <a:r>
              <a:rPr lang="en-US" sz="1800" dirty="0" smtClean="0"/>
              <a:t>laws have been shown to impact seatbelt use.</a:t>
            </a:r>
            <a:endParaRPr lang="en" sz="18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8476" y="410000"/>
            <a:ext cx="8053824" cy="607800"/>
          </a:xfrm>
        </p:spPr>
        <p:txBody>
          <a:bodyPr>
            <a:normAutofit fontScale="90000"/>
          </a:bodyPr>
          <a:lstStyle/>
          <a:p>
            <a:r>
              <a:rPr lang="en-US" dirty="0" smtClean="0"/>
              <a:t>References</a:t>
            </a:r>
            <a:endParaRPr lang="en-US" dirty="0"/>
          </a:p>
        </p:txBody>
      </p:sp>
      <p:sp>
        <p:nvSpPr>
          <p:cNvPr id="3" name="Text Placeholder 2"/>
          <p:cNvSpPr>
            <a:spLocks noGrp="1"/>
          </p:cNvSpPr>
          <p:nvPr>
            <p:ph type="body" idx="1"/>
          </p:nvPr>
        </p:nvSpPr>
        <p:spPr>
          <a:xfrm>
            <a:off x="778476" y="1302707"/>
            <a:ext cx="8053824" cy="3266168"/>
          </a:xfrm>
        </p:spPr>
        <p:txBody>
          <a:bodyPr>
            <a:normAutofit fontScale="92500" lnSpcReduction="10000"/>
          </a:bodyPr>
          <a:lstStyle/>
          <a:p>
            <a:pPr marL="148590" indent="-148590">
              <a:spcAft>
                <a:spcPts val="300"/>
              </a:spcAft>
              <a:buFont typeface="+mj-lt"/>
              <a:buAutoNum type="arabicPeriod"/>
            </a:pPr>
            <a:r>
              <a:rPr lang="en-US" sz="1000" dirty="0" smtClean="0">
                <a:solidFill>
                  <a:schemeClr val="tx1"/>
                </a:solidFill>
              </a:rPr>
              <a:t>US Department of Transportation National Highway Traffic Safety Administration. Daytime </a:t>
            </a:r>
            <a:r>
              <a:rPr lang="en-US" sz="1000" dirty="0">
                <a:solidFill>
                  <a:schemeClr val="tx1"/>
                </a:solidFill>
              </a:rPr>
              <a:t>and </a:t>
            </a:r>
            <a:r>
              <a:rPr lang="en-US" sz="1000" dirty="0" smtClean="0">
                <a:solidFill>
                  <a:schemeClr val="tx1"/>
                </a:solidFill>
              </a:rPr>
              <a:t>Nighttime Seat </a:t>
            </a:r>
            <a:r>
              <a:rPr lang="en-US" sz="1000" dirty="0">
                <a:solidFill>
                  <a:schemeClr val="tx1"/>
                </a:solidFill>
              </a:rPr>
              <a:t>Belt Use by Fatally </a:t>
            </a:r>
            <a:r>
              <a:rPr lang="en-US" sz="1000" dirty="0" smtClean="0">
                <a:solidFill>
                  <a:schemeClr val="tx1"/>
                </a:solidFill>
              </a:rPr>
              <a:t>Injured Passenger </a:t>
            </a:r>
            <a:r>
              <a:rPr lang="en-US" sz="1000" dirty="0">
                <a:solidFill>
                  <a:schemeClr val="tx1"/>
                </a:solidFill>
              </a:rPr>
              <a:t>Vehicle </a:t>
            </a:r>
            <a:r>
              <a:rPr lang="en-US" sz="1000" dirty="0" smtClean="0">
                <a:solidFill>
                  <a:schemeClr val="tx1"/>
                </a:solidFill>
              </a:rPr>
              <a:t>Occupants. </a:t>
            </a:r>
            <a:r>
              <a:rPr lang="en-US" sz="1000" dirty="0">
                <a:solidFill>
                  <a:schemeClr val="tx1"/>
                </a:solidFill>
              </a:rPr>
              <a:t>Available at: </a:t>
            </a:r>
            <a:r>
              <a:rPr lang="en-US" sz="1000" dirty="0">
                <a:solidFill>
                  <a:schemeClr val="tx1"/>
                </a:solidFill>
                <a:hlinkClick r:id="rId2"/>
              </a:rPr>
              <a:t>https://</a:t>
            </a:r>
            <a:r>
              <a:rPr lang="en-US" sz="1000" dirty="0" smtClean="0">
                <a:solidFill>
                  <a:schemeClr val="tx1"/>
                </a:solidFill>
                <a:hlinkClick r:id="rId2"/>
              </a:rPr>
              <a:t>www.nhtsa.gov/staticfiles/nti/pdf/811281.pdf</a:t>
            </a:r>
            <a:r>
              <a:rPr lang="en-US" sz="1000" dirty="0" smtClean="0">
                <a:solidFill>
                  <a:schemeClr val="tx1"/>
                </a:solidFill>
              </a:rPr>
              <a:t>. Accessed April 15, 2017. </a:t>
            </a:r>
          </a:p>
          <a:p>
            <a:pPr marL="148590" indent="-148590">
              <a:spcAft>
                <a:spcPts val="300"/>
              </a:spcAft>
              <a:buFont typeface="+mj-lt"/>
              <a:buAutoNum type="arabicPeriod"/>
            </a:pPr>
            <a:r>
              <a:rPr lang="en-US" sz="1000" dirty="0">
                <a:solidFill>
                  <a:schemeClr val="tx1"/>
                </a:solidFill>
              </a:rPr>
              <a:t>Ledbetter, Mark K.; Diawara, Norou; and Porter, Bryan E. (2016) "Exploring New Models for Seatbelt Use in Survey Data," Virginia Journal of Science: Vol. 67 : No. 3 , Article 2. </a:t>
            </a:r>
          </a:p>
          <a:p>
            <a:pPr marL="148590" indent="-148590">
              <a:spcAft>
                <a:spcPts val="300"/>
              </a:spcAft>
              <a:buFont typeface="+mj-lt"/>
              <a:buAutoNum type="arabicPeriod"/>
            </a:pPr>
            <a:r>
              <a:rPr lang="en-US" sz="1000" dirty="0" smtClean="0">
                <a:solidFill>
                  <a:schemeClr val="tx1"/>
                </a:solidFill>
              </a:rPr>
              <a:t>United </a:t>
            </a:r>
            <a:r>
              <a:rPr lang="en-US" sz="1000" dirty="0">
                <a:solidFill>
                  <a:schemeClr val="tx1"/>
                </a:solidFill>
              </a:rPr>
              <a:t>States Department of Transportation. National Household Travel Survey Daily Travel Quick Facts. Available at: </a:t>
            </a:r>
            <a:r>
              <a:rPr lang="en-US" sz="1000" dirty="0">
                <a:solidFill>
                  <a:schemeClr val="tx1"/>
                </a:solidFill>
                <a:hlinkClick r:id="rId3"/>
              </a:rPr>
              <a:t>https://www.rita.dot.gov/bts/subject_areas</a:t>
            </a:r>
            <a:r>
              <a:rPr lang="en-US" sz="1000" dirty="0">
                <a:solidFill>
                  <a:schemeClr val="tx1"/>
                </a:solidFill>
              </a:rPr>
              <a:t>. Accessed February 28, 2017. </a:t>
            </a:r>
          </a:p>
          <a:p>
            <a:pPr marL="148590" indent="-148590">
              <a:spcAft>
                <a:spcPts val="300"/>
              </a:spcAft>
              <a:buFont typeface="+mj-lt"/>
              <a:buAutoNum type="arabicPeriod"/>
            </a:pPr>
            <a:r>
              <a:rPr lang="en-US" sz="1000" dirty="0">
                <a:solidFill>
                  <a:schemeClr val="tx1"/>
                </a:solidFill>
              </a:rPr>
              <a:t>The Urban Institute. Driving to Opportunity: Understanding the Links among Transportation Access, Residential Outcomes, and Economic Opportunity for Housing Voucher Recipients. Available at: </a:t>
            </a:r>
            <a:r>
              <a:rPr lang="en-US" sz="1000" dirty="0">
                <a:solidFill>
                  <a:schemeClr val="tx1"/>
                </a:solidFill>
                <a:hlinkClick r:id="rId4"/>
              </a:rPr>
              <a:t>http://www.urban.org/sites/default/files/publication/22461/413078-Driving-to-Opportunity-Understanding-the-Links-among-Transportation-Access-Residential-Outcomes-and-Economic-Opportunity-for-Housing-Voucher-Recipients.PDF</a:t>
            </a:r>
            <a:r>
              <a:rPr lang="en-US" sz="1000" dirty="0">
                <a:solidFill>
                  <a:schemeClr val="tx1"/>
                </a:solidFill>
              </a:rPr>
              <a:t>. Accessed February 28, 2017.</a:t>
            </a:r>
          </a:p>
          <a:p>
            <a:pPr marL="148590" indent="-148590">
              <a:spcAft>
                <a:spcPts val="300"/>
              </a:spcAft>
              <a:buFont typeface="+mj-lt"/>
              <a:buAutoNum type="arabicPeriod"/>
            </a:pPr>
            <a:r>
              <a:rPr lang="en-US" sz="1000" dirty="0">
                <a:solidFill>
                  <a:schemeClr val="tx1"/>
                </a:solidFill>
              </a:rPr>
              <a:t>Centers for Disease Control and Prevention. WISQARS (Web-based Injury Statistics Query and Reporting System). Atlanta, GA: US Department of Health and Human Services, CDC; 2015. Available at http://www.cdc.gov/injury/wisqars. Accessed February 24, 2017.</a:t>
            </a:r>
          </a:p>
          <a:p>
            <a:pPr marL="148590" indent="-148590">
              <a:spcAft>
                <a:spcPts val="300"/>
              </a:spcAft>
              <a:buFont typeface="+mj-lt"/>
              <a:buAutoNum type="arabicPeriod"/>
            </a:pPr>
            <a:r>
              <a:rPr lang="en-US" sz="1000" dirty="0">
                <a:solidFill>
                  <a:schemeClr val="tx1"/>
                </a:solidFill>
              </a:rPr>
              <a:t>Centers for Disease Control and Prevention. WISQARS (Web-based Injury Statistics Query and Reporting System): Cost of Injury Reports. Atlanta, GA: US Department of Health and Human Services, CDC; 2014. Available at https://wisqars.cdc.gov:8443/costT/. Accessed June 30, 2016.</a:t>
            </a:r>
          </a:p>
          <a:p>
            <a:pPr marL="148590" indent="-148590">
              <a:spcAft>
                <a:spcPts val="300"/>
              </a:spcAft>
              <a:buFont typeface="+mj-lt"/>
              <a:buAutoNum type="arabicPeriod"/>
            </a:pPr>
            <a:r>
              <a:rPr lang="en-US" sz="1000" dirty="0">
                <a:solidFill>
                  <a:schemeClr val="tx1"/>
                </a:solidFill>
              </a:rPr>
              <a:t>National Highway Traffic Safety Administration. Traffic Safety Facts: 2014 Data – Occupant Protection. Washington, DC: US Department of Transportation, National Highway Traffic Safety Administration; 2016. Publication no. DOT-HS-812-262. Available at https://crashstats.nhtsa.dot.gov/Api/Public/ViewPublication/812262 . Accessed February 24, 2017.</a:t>
            </a:r>
          </a:p>
          <a:p>
            <a:pPr marL="148590" indent="-148590">
              <a:spcAft>
                <a:spcPts val="300"/>
              </a:spcAft>
              <a:buFont typeface="+mj-lt"/>
              <a:buAutoNum type="arabicPeriod"/>
            </a:pPr>
            <a:r>
              <a:rPr lang="en-US" sz="1000" dirty="0">
                <a:solidFill>
                  <a:schemeClr val="tx1"/>
                </a:solidFill>
              </a:rPr>
              <a:t>National Highway Traffic Safety Administration. Lives saved in 2014 by restraint use and minimum-drinking-age laws. Washington, DC: US Department of Transportation, National Highway Traffic Safety Administration; 2015. Publication no. DOT-HS-812-218. Available at http://www-nrd.nhtsa.dot.gov/Pubs/812218.pdf. February 24, 2017.</a:t>
            </a:r>
          </a:p>
          <a:p>
            <a:pPr marL="148590" indent="-148590">
              <a:spcAft>
                <a:spcPts val="300"/>
              </a:spcAft>
              <a:buFont typeface="+mj-lt"/>
              <a:buAutoNum type="arabicPeriod"/>
            </a:pPr>
            <a:r>
              <a:rPr lang="en-US" sz="1000" dirty="0">
                <a:solidFill>
                  <a:schemeClr val="tx1"/>
                </a:solidFill>
              </a:rPr>
              <a:t>National Highway Traffic Safety Administration. Seatbelt Use in 2015 - Overall Results. Available at: </a:t>
            </a:r>
            <a:r>
              <a:rPr lang="en-US" sz="1000" dirty="0">
                <a:solidFill>
                  <a:schemeClr val="tx1"/>
                </a:solidFill>
                <a:hlinkClick r:id="rId5"/>
              </a:rPr>
              <a:t>https://crashstats.nhtsa.dot.gov/Api/Public/ViewPublication/812243</a:t>
            </a:r>
            <a:r>
              <a:rPr lang="en-US" sz="1000" dirty="0">
                <a:solidFill>
                  <a:schemeClr val="tx1"/>
                </a:solidFill>
              </a:rPr>
              <a:t>. Accessed February 28, 2017. </a:t>
            </a:r>
          </a:p>
          <a:p>
            <a:pPr marL="148590" indent="-148590">
              <a:spcAft>
                <a:spcPts val="300"/>
              </a:spcAft>
              <a:buFont typeface="+mj-lt"/>
              <a:buAutoNum type="arabicPeriod"/>
            </a:pPr>
            <a:r>
              <a:rPr lang="en-US" sz="1000" dirty="0">
                <a:solidFill>
                  <a:schemeClr val="tx1"/>
                </a:solidFill>
              </a:rPr>
              <a:t>National Highway Traffic Safety Administration. Seat Belt Use in 2008—Demographic Results. Available at: </a:t>
            </a:r>
            <a:r>
              <a:rPr lang="en-US" sz="1000" dirty="0">
                <a:solidFill>
                  <a:schemeClr val="tx1"/>
                </a:solidFill>
                <a:hlinkClick r:id="rId6"/>
              </a:rPr>
              <a:t>https://crashstats.nhtsa.dot.gov/Api/Public/ViewPublication/811183</a:t>
            </a:r>
            <a:r>
              <a:rPr lang="en-US" sz="1000" dirty="0">
                <a:solidFill>
                  <a:schemeClr val="tx1"/>
                </a:solidFill>
              </a:rPr>
              <a:t>. Accessed February 28, 2017. </a:t>
            </a:r>
          </a:p>
          <a:p>
            <a:pPr marL="148590" indent="-148590">
              <a:spcAft>
                <a:spcPts val="300"/>
              </a:spcAft>
            </a:pPr>
            <a:endParaRPr lang="en-US" sz="1000" dirty="0">
              <a:solidFill>
                <a:schemeClr val="tx1"/>
              </a:solidFill>
            </a:endParaRPr>
          </a:p>
        </p:txBody>
      </p:sp>
    </p:spTree>
    <p:extLst>
      <p:ext uri="{BB962C8B-B14F-4D97-AF65-F5344CB8AC3E}">
        <p14:creationId xmlns:p14="http://schemas.microsoft.com/office/powerpoint/2010/main" val="5975542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988540" y="410000"/>
            <a:ext cx="7843760" cy="607800"/>
          </a:xfrm>
        </p:spPr>
        <p:txBody>
          <a:bodyPr>
            <a:normAutofit fontScale="90000"/>
          </a:bodyPr>
          <a:lstStyle/>
          <a:p>
            <a:pPr lvl="0"/>
            <a:r>
              <a:rPr lang="en-US" dirty="0" smtClean="0"/>
              <a:t>S.M.A.R.T </a:t>
            </a:r>
            <a:r>
              <a:rPr lang="en" dirty="0" smtClean="0"/>
              <a:t>Question</a:t>
            </a:r>
            <a:endParaRPr lang="en" dirty="0"/>
          </a:p>
        </p:txBody>
      </p:sp>
      <p:sp>
        <p:nvSpPr>
          <p:cNvPr id="92" name="Shape 92"/>
          <p:cNvSpPr txBox="1">
            <a:spLocks noGrp="1"/>
          </p:cNvSpPr>
          <p:nvPr>
            <p:ph type="body" idx="1"/>
          </p:nvPr>
        </p:nvSpPr>
        <p:spPr>
          <a:xfrm>
            <a:off x="311700" y="1229875"/>
            <a:ext cx="8520600" cy="1192049"/>
          </a:xfrm>
        </p:spPr>
        <p:txBody>
          <a:bodyPr>
            <a:normAutofit lnSpcReduction="10000"/>
          </a:bodyPr>
          <a:lstStyle/>
          <a:p>
            <a:pPr lvl="0"/>
            <a:endParaRPr lang="en-US" sz="1800" dirty="0" smtClean="0"/>
          </a:p>
          <a:p>
            <a:pPr lvl="0"/>
            <a:r>
              <a:rPr lang="en" sz="1800" dirty="0" smtClean="0"/>
              <a:t>In the City of Philadelphia between 2011 - 2014, based on potential risk factors recorded at the time of an accident, what is the probability that an occupant of a vehicle was not wearing a seatbelt?</a:t>
            </a:r>
            <a:endParaRPr lang="en" sz="1800" dirty="0"/>
          </a:p>
        </p:txBody>
      </p:sp>
      <p:graphicFrame>
        <p:nvGraphicFramePr>
          <p:cNvPr id="10" name="Diagram 9"/>
          <p:cNvGraphicFramePr/>
          <p:nvPr>
            <p:extLst>
              <p:ext uri="{D42A27DB-BD31-4B8C-83A1-F6EECF244321}">
                <p14:modId xmlns:p14="http://schemas.microsoft.com/office/powerpoint/2010/main" val="1789310399"/>
              </p:ext>
            </p:extLst>
          </p:nvPr>
        </p:nvGraphicFramePr>
        <p:xfrm>
          <a:off x="988540" y="2508421"/>
          <a:ext cx="7166919" cy="18535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946150" y="384948"/>
            <a:ext cx="7886150" cy="607800"/>
          </a:xfrm>
        </p:spPr>
        <p:txBody>
          <a:bodyPr>
            <a:normAutofit fontScale="90000"/>
          </a:bodyPr>
          <a:lstStyle/>
          <a:p>
            <a:pPr lvl="0"/>
            <a:r>
              <a:rPr lang="en-US" dirty="0" smtClean="0"/>
              <a:t>Logistic Function to Model the Probability of a Binary Outcome</a:t>
            </a:r>
            <a:endParaRPr lang="en" dirty="0"/>
          </a:p>
        </p:txBody>
      </p:sp>
      <p:pic>
        <p:nvPicPr>
          <p:cNvPr id="7" name="Picture 6"/>
          <p:cNvPicPr>
            <a:picLocks noChangeAspect="1"/>
          </p:cNvPicPr>
          <p:nvPr/>
        </p:nvPicPr>
        <p:blipFill>
          <a:blip r:embed="rId3">
            <a:clrChange>
              <a:clrFrom>
                <a:srgbClr val="FFFFFF"/>
              </a:clrFrom>
              <a:clrTo>
                <a:srgbClr val="FFFFFF">
                  <a:alpha val="0"/>
                </a:srgbClr>
              </a:clrTo>
            </a:clrChange>
          </a:blip>
          <a:stretch>
            <a:fillRect/>
          </a:stretch>
        </p:blipFill>
        <p:spPr>
          <a:xfrm>
            <a:off x="946150" y="1408670"/>
            <a:ext cx="7251700" cy="297025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Exploratory Data Analysis and Iterative Model Building</a:t>
            </a:r>
            <a:endParaRPr lang="en-US" sz="4000" dirty="0"/>
          </a:p>
        </p:txBody>
      </p:sp>
    </p:spTree>
    <p:extLst>
      <p:ext uri="{BB962C8B-B14F-4D97-AF65-F5344CB8AC3E}">
        <p14:creationId xmlns:p14="http://schemas.microsoft.com/office/powerpoint/2010/main" val="7116054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902042" y="410000"/>
            <a:ext cx="7930257" cy="607800"/>
          </a:xfrm>
        </p:spPr>
        <p:txBody>
          <a:bodyPr>
            <a:normAutofit fontScale="90000"/>
          </a:bodyPr>
          <a:lstStyle/>
          <a:p>
            <a:pPr lvl="0"/>
            <a:r>
              <a:rPr lang="en" dirty="0" smtClean="0"/>
              <a:t>Model</a:t>
            </a:r>
            <a:r>
              <a:rPr lang="en-US" dirty="0" smtClean="0"/>
              <a:t> 1</a:t>
            </a:r>
            <a:r>
              <a:rPr lang="en" dirty="0" smtClean="0"/>
              <a:t>: “The Kitchen Sink”</a:t>
            </a:r>
            <a:endParaRPr lang="en" dirty="0"/>
          </a:p>
        </p:txBody>
      </p:sp>
      <p:sp>
        <p:nvSpPr>
          <p:cNvPr id="106" name="Shape 106"/>
          <p:cNvSpPr txBox="1"/>
          <p:nvPr/>
        </p:nvSpPr>
        <p:spPr>
          <a:xfrm>
            <a:off x="120075" y="3390750"/>
            <a:ext cx="7501500" cy="1283100"/>
          </a:xfrm>
          <a:prstGeom prst="rect">
            <a:avLst/>
          </a:prstGeom>
          <a:noFill/>
          <a:ln>
            <a:noFill/>
          </a:ln>
        </p:spPr>
        <p:txBody>
          <a:bodyPr lIns="91425" tIns="91425" rIns="91425" bIns="91425" anchor="t" anchorCtr="0">
            <a:noAutofit/>
          </a:bodyPr>
          <a:lstStyle/>
          <a:p>
            <a:pPr lvl="0">
              <a:spcBef>
                <a:spcPts val="0"/>
              </a:spcBef>
              <a:buNone/>
            </a:pPr>
            <a:endParaRPr sz="1800"/>
          </a:p>
        </p:txBody>
      </p:sp>
      <p:sp>
        <p:nvSpPr>
          <p:cNvPr id="107" name="Shape 107"/>
          <p:cNvSpPr txBox="1"/>
          <p:nvPr/>
        </p:nvSpPr>
        <p:spPr>
          <a:xfrm>
            <a:off x="6760800" y="3536800"/>
            <a:ext cx="2383200" cy="1283100"/>
          </a:xfrm>
          <a:prstGeom prst="rect">
            <a:avLst/>
          </a:prstGeom>
          <a:noFill/>
          <a:ln>
            <a:noFill/>
          </a:ln>
        </p:spPr>
        <p:txBody>
          <a:bodyPr lIns="91425" tIns="91425" rIns="91425" bIns="91425" anchor="t" anchorCtr="0">
            <a:noAutofit/>
          </a:bodyPr>
          <a:lstStyle/>
          <a:p>
            <a:pPr lvl="0">
              <a:spcBef>
                <a:spcPts val="0"/>
              </a:spcBef>
              <a:buNone/>
            </a:pPr>
            <a:endParaRPr lang="en" sz="1700" u="sng" dirty="0">
              <a:highlight>
                <a:srgbClr val="FFFFFF"/>
              </a:highlight>
            </a:endParaRPr>
          </a:p>
        </p:txBody>
      </p:sp>
      <p:pic>
        <p:nvPicPr>
          <p:cNvPr id="5" name="Picture 4"/>
          <p:cNvPicPr>
            <a:picLocks noChangeAspect="1"/>
          </p:cNvPicPr>
          <p:nvPr/>
        </p:nvPicPr>
        <p:blipFill>
          <a:blip r:embed="rId3">
            <a:clrChange>
              <a:clrFrom>
                <a:srgbClr val="FFFFFF"/>
              </a:clrFrom>
              <a:clrTo>
                <a:srgbClr val="FFFFFF">
                  <a:alpha val="0"/>
                </a:srgbClr>
              </a:clrTo>
            </a:clrChange>
          </a:blip>
          <a:stretch>
            <a:fillRect/>
          </a:stretch>
        </p:blipFill>
        <p:spPr>
          <a:xfrm>
            <a:off x="1343261" y="1527511"/>
            <a:ext cx="6457478" cy="3146339"/>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smtClean="0"/>
              <a:t>Example 1</a:t>
            </a:r>
            <a:r>
              <a:rPr lang="en-US" sz="3200" dirty="0" smtClean="0"/>
              <a:t>: Exploratory Data Analysis of the Lane Count Variable for Grouping</a:t>
            </a:r>
            <a:endParaRPr lang="en-US" sz="3200" dirty="0"/>
          </a:p>
        </p:txBody>
      </p:sp>
      <p:pic>
        <p:nvPicPr>
          <p:cNvPr id="4" name="Picture 3"/>
          <p:cNvPicPr>
            <a:picLocks noChangeAspect="1"/>
          </p:cNvPicPr>
          <p:nvPr/>
        </p:nvPicPr>
        <p:blipFill>
          <a:blip r:embed="rId3">
            <a:clrChange>
              <a:clrFrom>
                <a:srgbClr val="FFFFFF"/>
              </a:clrFrom>
              <a:clrTo>
                <a:srgbClr val="FFFFFF">
                  <a:alpha val="0"/>
                </a:srgbClr>
              </a:clrTo>
            </a:clrChange>
          </a:blip>
          <a:stretch>
            <a:fillRect/>
          </a:stretch>
        </p:blipFill>
        <p:spPr>
          <a:xfrm>
            <a:off x="734487" y="1421027"/>
            <a:ext cx="7675027" cy="3315826"/>
          </a:xfrm>
          <a:prstGeom prst="rect">
            <a:avLst/>
          </a:prstGeom>
        </p:spPr>
      </p:pic>
    </p:spTree>
    <p:extLst>
      <p:ext uri="{BB962C8B-B14F-4D97-AF65-F5344CB8AC3E}">
        <p14:creationId xmlns:p14="http://schemas.microsoft.com/office/powerpoint/2010/main" val="15605049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5" name="Shape 115"/>
          <p:cNvSpPr txBox="1">
            <a:spLocks noGrp="1"/>
          </p:cNvSpPr>
          <p:nvPr>
            <p:ph type="title"/>
          </p:nvPr>
        </p:nvSpPr>
        <p:spPr>
          <a:xfrm>
            <a:off x="852616" y="410000"/>
            <a:ext cx="7979684" cy="607800"/>
          </a:xfrm>
        </p:spPr>
        <p:txBody>
          <a:bodyPr>
            <a:normAutofit fontScale="90000"/>
          </a:bodyPr>
          <a:lstStyle/>
          <a:p>
            <a:pPr lvl="0"/>
            <a:r>
              <a:rPr lang="en-US" b="1" dirty="0" smtClean="0"/>
              <a:t>Example 2: </a:t>
            </a:r>
            <a:r>
              <a:rPr lang="en-US" dirty="0" smtClean="0"/>
              <a:t>Exploratory Data Analysis of the Hour of Day Variable for Grouping</a:t>
            </a:r>
            <a:endParaRPr lang="en" dirty="0"/>
          </a:p>
        </p:txBody>
      </p:sp>
      <p:pic>
        <p:nvPicPr>
          <p:cNvPr id="5" name="Picture 4"/>
          <p:cNvPicPr>
            <a:picLocks noChangeAspect="1"/>
          </p:cNvPicPr>
          <p:nvPr/>
        </p:nvPicPr>
        <p:blipFill>
          <a:blip r:embed="rId3">
            <a:clrChange>
              <a:clrFrom>
                <a:srgbClr val="FFFFFF"/>
              </a:clrFrom>
              <a:clrTo>
                <a:srgbClr val="FFFFFF">
                  <a:alpha val="0"/>
                </a:srgbClr>
              </a:clrTo>
            </a:clrChange>
          </a:blip>
          <a:stretch>
            <a:fillRect/>
          </a:stretch>
        </p:blipFill>
        <p:spPr>
          <a:xfrm>
            <a:off x="526093" y="1356706"/>
            <a:ext cx="8091814" cy="3128798"/>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a:off x="299082" y="567809"/>
            <a:ext cx="8533218" cy="607800"/>
          </a:xfrm>
        </p:spPr>
        <p:txBody>
          <a:bodyPr>
            <a:normAutofit fontScale="90000"/>
          </a:bodyPr>
          <a:lstStyle/>
          <a:p>
            <a:pPr lvl="0"/>
            <a:r>
              <a:rPr lang="en-US" dirty="0" smtClean="0"/>
              <a:t>Model 2: Grouped Variables Improve Interpretability</a:t>
            </a:r>
            <a:endParaRPr lang="en" dirty="0"/>
          </a:p>
        </p:txBody>
      </p:sp>
      <p:sp>
        <p:nvSpPr>
          <p:cNvPr id="122" name="Shape 122"/>
          <p:cNvSpPr txBox="1"/>
          <p:nvPr/>
        </p:nvSpPr>
        <p:spPr>
          <a:xfrm>
            <a:off x="800375" y="3811825"/>
            <a:ext cx="3475500" cy="721800"/>
          </a:xfrm>
          <a:prstGeom prst="rect">
            <a:avLst/>
          </a:prstGeom>
          <a:noFill/>
          <a:ln>
            <a:noFill/>
          </a:ln>
        </p:spPr>
        <p:txBody>
          <a:bodyPr lIns="91425" tIns="91425" rIns="91425" bIns="91425" anchor="t" anchorCtr="0">
            <a:noAutofit/>
          </a:bodyPr>
          <a:lstStyle/>
          <a:p>
            <a:pPr lvl="0">
              <a:spcBef>
                <a:spcPts val="0"/>
              </a:spcBef>
              <a:buNone/>
            </a:pPr>
            <a:endParaRPr lang="en" sz="1800" dirty="0">
              <a:solidFill>
                <a:srgbClr val="FF0000"/>
              </a:solidFill>
            </a:endParaRPr>
          </a:p>
        </p:txBody>
      </p:sp>
      <p:sp>
        <p:nvSpPr>
          <p:cNvPr id="124" name="Shape 124"/>
          <p:cNvSpPr txBox="1"/>
          <p:nvPr/>
        </p:nvSpPr>
        <p:spPr>
          <a:xfrm>
            <a:off x="4275875" y="3906625"/>
            <a:ext cx="2714400" cy="532200"/>
          </a:xfrm>
          <a:prstGeom prst="rect">
            <a:avLst/>
          </a:prstGeom>
          <a:noFill/>
          <a:ln>
            <a:noFill/>
          </a:ln>
        </p:spPr>
        <p:txBody>
          <a:bodyPr lIns="91425" tIns="91425" rIns="91425" bIns="91425" anchor="t" anchorCtr="0">
            <a:noAutofit/>
          </a:bodyPr>
          <a:lstStyle/>
          <a:p>
            <a:pPr lvl="0">
              <a:spcBef>
                <a:spcPts val="0"/>
              </a:spcBef>
              <a:buNone/>
            </a:pPr>
            <a:endParaRPr lang="en" sz="1800" dirty="0">
              <a:solidFill>
                <a:srgbClr val="FF0000"/>
              </a:solidFill>
            </a:endParaRPr>
          </a:p>
        </p:txBody>
      </p:sp>
      <p:pic>
        <p:nvPicPr>
          <p:cNvPr id="5" name="Picture 4"/>
          <p:cNvPicPr>
            <a:picLocks noChangeAspect="1"/>
          </p:cNvPicPr>
          <p:nvPr/>
        </p:nvPicPr>
        <p:blipFill>
          <a:blip r:embed="rId3">
            <a:clrChange>
              <a:clrFrom>
                <a:srgbClr val="FFFFFF"/>
              </a:clrFrom>
              <a:clrTo>
                <a:srgbClr val="FFFFFF">
                  <a:alpha val="0"/>
                </a:srgbClr>
              </a:clrTo>
            </a:clrChange>
          </a:blip>
          <a:stretch>
            <a:fillRect/>
          </a:stretch>
        </p:blipFill>
        <p:spPr>
          <a:xfrm>
            <a:off x="299081" y="1470454"/>
            <a:ext cx="5333994" cy="3180630"/>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334396865"/>
              </p:ext>
            </p:extLst>
          </p:nvPr>
        </p:nvGraphicFramePr>
        <p:xfrm>
          <a:off x="5886164" y="1387868"/>
          <a:ext cx="2946136" cy="3238727"/>
        </p:xfrm>
        <a:graphic>
          <a:graphicData uri="http://schemas.openxmlformats.org/drawingml/2006/table">
            <a:tbl>
              <a:tblPr/>
              <a:tblGrid>
                <a:gridCol w="2321415"/>
                <a:gridCol w="624721"/>
              </a:tblGrid>
              <a:tr h="212477">
                <a:tc>
                  <a:txBody>
                    <a:bodyPr/>
                    <a:lstStyle/>
                    <a:p>
                      <a:pPr algn="l" fontAlgn="b"/>
                      <a:endParaRPr lang="en-US" sz="1400" b="0" i="0" u="none" strike="noStrike" dirty="0">
                        <a:solidFill>
                          <a:srgbClr val="000000"/>
                        </a:solidFill>
                        <a:effectLst/>
                        <a:latin typeface="Calibri" charset="0"/>
                      </a:endParaRP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b="0" i="0" u="none" strike="noStrike" dirty="0" smtClean="0">
                          <a:solidFill>
                            <a:srgbClr val="000000"/>
                          </a:solidFill>
                          <a:effectLst/>
                          <a:latin typeface="Calibri" charset="0"/>
                        </a:rPr>
                        <a:t>OR</a:t>
                      </a:r>
                      <a:endParaRPr lang="en-US" sz="1400" b="0" i="0" u="none" strike="noStrike" dirty="0">
                        <a:solidFill>
                          <a:srgbClr val="000000"/>
                        </a:solidFill>
                        <a:effectLst/>
                        <a:latin typeface="Calibri" charset="0"/>
                      </a:endParaRP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a:solidFill>
                            <a:srgbClr val="000000"/>
                          </a:solidFill>
                          <a:effectLst/>
                          <a:latin typeface="Calibri" charset="0"/>
                        </a:rPr>
                        <a:t>(Intercept)</a:t>
                      </a: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200" b="0" i="0" u="none" strike="noStrike" dirty="0">
                          <a:solidFill>
                            <a:srgbClr val="000000"/>
                          </a:solidFill>
                          <a:effectLst/>
                          <a:latin typeface="Calibri" charset="0"/>
                        </a:rPr>
                        <a:t>2.992</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smtClean="0">
                          <a:solidFill>
                            <a:srgbClr val="000000"/>
                          </a:solidFill>
                          <a:effectLst/>
                          <a:latin typeface="Calibri" charset="0"/>
                        </a:rPr>
                        <a:t>SEX - M</a:t>
                      </a:r>
                      <a:endParaRPr lang="en-US" sz="1400" b="0" i="0" u="none" strike="noStrike" dirty="0">
                        <a:solidFill>
                          <a:srgbClr val="000000"/>
                        </a:solidFill>
                        <a:effectLst/>
                        <a:latin typeface="Calibri" charset="0"/>
                      </a:endParaRP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0.632</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smtClean="0">
                          <a:solidFill>
                            <a:srgbClr val="000000"/>
                          </a:solidFill>
                          <a:effectLst/>
                          <a:latin typeface="Calibri" charset="0"/>
                        </a:rPr>
                        <a:t>Teenager</a:t>
                      </a:r>
                      <a:endParaRPr lang="en-US" sz="1400" b="0" i="0" u="none" strike="noStrike" dirty="0">
                        <a:solidFill>
                          <a:srgbClr val="000000"/>
                        </a:solidFill>
                        <a:effectLst/>
                        <a:latin typeface="Calibri" charset="0"/>
                      </a:endParaRP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0.702</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smtClean="0">
                          <a:solidFill>
                            <a:srgbClr val="000000"/>
                          </a:solidFill>
                          <a:effectLst/>
                          <a:latin typeface="Calibri" charset="0"/>
                        </a:rPr>
                        <a:t>Early </a:t>
                      </a:r>
                      <a:r>
                        <a:rPr lang="en-US" sz="1400" b="0" i="0" u="none" strike="noStrike" dirty="0">
                          <a:solidFill>
                            <a:srgbClr val="000000"/>
                          </a:solidFill>
                          <a:effectLst/>
                          <a:latin typeface="Calibri" charset="0"/>
                        </a:rPr>
                        <a:t>Twenties</a:t>
                      </a: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0.761</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26789">
                <a:tc>
                  <a:txBody>
                    <a:bodyPr/>
                    <a:lstStyle/>
                    <a:p>
                      <a:pPr algn="l" fontAlgn="b"/>
                      <a:r>
                        <a:rPr lang="en-US" sz="1400" b="0" i="0" u="none" strike="noStrike" dirty="0" smtClean="0">
                          <a:solidFill>
                            <a:srgbClr val="000000"/>
                          </a:solidFill>
                          <a:effectLst/>
                          <a:latin typeface="Calibri" charset="0"/>
                        </a:rPr>
                        <a:t>Late </a:t>
                      </a:r>
                      <a:r>
                        <a:rPr lang="en-US" sz="1400" b="0" i="0" u="none" strike="noStrike" dirty="0">
                          <a:solidFill>
                            <a:srgbClr val="000000"/>
                          </a:solidFill>
                          <a:effectLst/>
                          <a:latin typeface="Calibri" charset="0"/>
                        </a:rPr>
                        <a:t>Twenties/Early Thirties</a:t>
                      </a: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0.844</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6486">
                <a:tc>
                  <a:txBody>
                    <a:bodyPr/>
                    <a:lstStyle/>
                    <a:p>
                      <a:pPr algn="l" fontAlgn="b"/>
                      <a:r>
                        <a:rPr lang="en-US" sz="1400" b="0" i="0" u="none" strike="noStrike" dirty="0" smtClean="0">
                          <a:solidFill>
                            <a:srgbClr val="000000"/>
                          </a:solidFill>
                          <a:effectLst/>
                          <a:latin typeface="Calibri" charset="0"/>
                        </a:rPr>
                        <a:t>Early </a:t>
                      </a:r>
                      <a:r>
                        <a:rPr lang="en-US" sz="1400" b="0" i="0" u="none" strike="noStrike" dirty="0">
                          <a:solidFill>
                            <a:srgbClr val="000000"/>
                          </a:solidFill>
                          <a:effectLst/>
                          <a:latin typeface="Calibri" charset="0"/>
                        </a:rPr>
                        <a:t>Middle Age</a:t>
                      </a: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0.976</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smtClean="0">
                          <a:solidFill>
                            <a:srgbClr val="000000"/>
                          </a:solidFill>
                          <a:effectLst/>
                          <a:latin typeface="Calibri" charset="0"/>
                        </a:rPr>
                        <a:t>Middle </a:t>
                      </a:r>
                      <a:r>
                        <a:rPr lang="en-US" sz="1400" b="0" i="0" u="none" strike="noStrike" dirty="0">
                          <a:solidFill>
                            <a:srgbClr val="000000"/>
                          </a:solidFill>
                          <a:effectLst/>
                          <a:latin typeface="Calibri" charset="0"/>
                        </a:rPr>
                        <a:t>Age</a:t>
                      </a: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1.229</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smtClean="0">
                          <a:solidFill>
                            <a:srgbClr val="000000"/>
                          </a:solidFill>
                          <a:effectLst/>
                          <a:latin typeface="Calibri" charset="0"/>
                        </a:rPr>
                        <a:t>Senior</a:t>
                      </a:r>
                      <a:endParaRPr lang="en-US" sz="1400" b="0" i="0" u="none" strike="noStrike" dirty="0">
                        <a:solidFill>
                          <a:srgbClr val="000000"/>
                        </a:solidFill>
                        <a:effectLst/>
                        <a:latin typeface="Calibri" charset="0"/>
                      </a:endParaRP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1.444</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smtClean="0">
                          <a:solidFill>
                            <a:srgbClr val="000000"/>
                          </a:solidFill>
                          <a:effectLst/>
                          <a:latin typeface="Calibri" charset="0"/>
                        </a:rPr>
                        <a:t>Involvement - Passenger</a:t>
                      </a:r>
                      <a:endParaRPr lang="en-US" sz="1400" b="0" i="0" u="none" strike="noStrike" dirty="0">
                        <a:solidFill>
                          <a:srgbClr val="000000"/>
                        </a:solidFill>
                        <a:effectLst/>
                        <a:latin typeface="Calibri" charset="0"/>
                      </a:endParaRP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0.629</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smtClean="0">
                          <a:solidFill>
                            <a:srgbClr val="000000"/>
                          </a:solidFill>
                          <a:effectLst/>
                          <a:latin typeface="Calibri" charset="0"/>
                        </a:rPr>
                        <a:t>longer_night - Day</a:t>
                      </a:r>
                      <a:endParaRPr lang="en-US" sz="1400" b="0" i="0" u="none" strike="noStrike" dirty="0">
                        <a:solidFill>
                          <a:srgbClr val="000000"/>
                        </a:solidFill>
                        <a:effectLst/>
                        <a:latin typeface="Calibri" charset="0"/>
                      </a:endParaRP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1.276</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smtClean="0">
                          <a:solidFill>
                            <a:srgbClr val="000000"/>
                          </a:solidFill>
                          <a:effectLst/>
                          <a:latin typeface="Calibri" charset="0"/>
                        </a:rPr>
                        <a:t>Road_Size - Big </a:t>
                      </a:r>
                      <a:r>
                        <a:rPr lang="en-US" sz="1400" b="0" i="0" u="none" strike="noStrike" dirty="0">
                          <a:solidFill>
                            <a:srgbClr val="000000"/>
                          </a:solidFill>
                          <a:effectLst/>
                          <a:latin typeface="Calibri" charset="0"/>
                        </a:rPr>
                        <a:t>Road</a:t>
                      </a: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is-IS" sz="1200" b="0" i="0" u="none" strike="noStrike">
                          <a:solidFill>
                            <a:srgbClr val="000000"/>
                          </a:solidFill>
                          <a:effectLst/>
                          <a:latin typeface="Calibri" charset="0"/>
                        </a:rPr>
                        <a:t>1.168</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6486">
                <a:tc>
                  <a:txBody>
                    <a:bodyPr/>
                    <a:lstStyle/>
                    <a:p>
                      <a:pPr algn="l" fontAlgn="b"/>
                      <a:r>
                        <a:rPr lang="en-US" sz="1400" b="0" i="0" u="none" strike="noStrike" dirty="0" smtClean="0">
                          <a:solidFill>
                            <a:srgbClr val="000000"/>
                          </a:solidFill>
                          <a:effectLst/>
                          <a:latin typeface="Calibri" charset="0"/>
                        </a:rPr>
                        <a:t>Speed_Category - High </a:t>
                      </a:r>
                      <a:r>
                        <a:rPr lang="en-US" sz="1400" b="0" i="0" u="none" strike="noStrike" dirty="0">
                          <a:solidFill>
                            <a:srgbClr val="000000"/>
                          </a:solidFill>
                          <a:effectLst/>
                          <a:latin typeface="Calibri" charset="0"/>
                        </a:rPr>
                        <a:t>Speed</a:t>
                      </a: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200" b="0" i="0" u="none" strike="noStrike" dirty="0">
                          <a:solidFill>
                            <a:srgbClr val="000000"/>
                          </a:solidFill>
                          <a:effectLst/>
                          <a:latin typeface="Calibri" charset="0"/>
                        </a:rPr>
                        <a:t>4.406</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2477">
                <a:tc>
                  <a:txBody>
                    <a:bodyPr/>
                    <a:lstStyle/>
                    <a:p>
                      <a:pPr algn="l" fontAlgn="b"/>
                      <a:r>
                        <a:rPr lang="en-US" sz="1400" b="0" i="0" u="none" strike="noStrike" dirty="0" smtClean="0">
                          <a:solidFill>
                            <a:srgbClr val="000000"/>
                          </a:solidFill>
                          <a:effectLst/>
                          <a:latin typeface="Calibri" charset="0"/>
                        </a:rPr>
                        <a:t>Precip - Precip</a:t>
                      </a:r>
                      <a:endParaRPr lang="en-US" sz="1400" b="0" i="0" u="none" strike="noStrike" dirty="0">
                        <a:solidFill>
                          <a:srgbClr val="000000"/>
                        </a:solidFill>
                        <a:effectLst/>
                        <a:latin typeface="Calibri" charset="0"/>
                      </a:endParaRPr>
                    </a:p>
                  </a:txBody>
                  <a:tcPr marL="6546" marR="6546" marT="6546"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1.441</a:t>
                      </a:r>
                    </a:p>
                  </a:txBody>
                  <a:tcPr marL="12700" marR="12700" marT="1270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7" name="Rectangle 6"/>
          <p:cNvSpPr/>
          <p:nvPr/>
        </p:nvSpPr>
        <p:spPr>
          <a:xfrm>
            <a:off x="800375" y="1730071"/>
            <a:ext cx="1692876" cy="830997"/>
          </a:xfrm>
          <a:prstGeom prst="rect">
            <a:avLst/>
          </a:prstGeom>
        </p:spPr>
        <p:txBody>
          <a:bodyPr wrap="square">
            <a:spAutoFit/>
          </a:bodyPr>
          <a:lstStyle/>
          <a:p>
            <a:pPr lvl="0">
              <a:defRPr/>
            </a:pPr>
            <a:r>
              <a:rPr lang="en" sz="1200" b="1" dirty="0">
                <a:latin typeface="Calibri" charset="0"/>
                <a:ea typeface="Calibri" charset="0"/>
                <a:cs typeface="Calibri" charset="0"/>
              </a:rPr>
              <a:t>Hit Rate:</a:t>
            </a:r>
            <a:r>
              <a:rPr lang="en" sz="1200" dirty="0">
                <a:latin typeface="Calibri" charset="0"/>
                <a:ea typeface="Calibri" charset="0"/>
                <a:cs typeface="Calibri" charset="0"/>
              </a:rPr>
              <a:t> 80.48%</a:t>
            </a:r>
            <a:r>
              <a:rPr lang="en-US" sz="1200" dirty="0">
                <a:latin typeface="Calibri" charset="0"/>
                <a:ea typeface="Calibri" charset="0"/>
                <a:cs typeface="Calibri" charset="0"/>
              </a:rPr>
              <a:t> </a:t>
            </a:r>
            <a:endParaRPr lang="en-US" sz="1200" dirty="0" smtClean="0">
              <a:latin typeface="Calibri" charset="0"/>
              <a:ea typeface="Calibri" charset="0"/>
              <a:cs typeface="Calibri" charset="0"/>
            </a:endParaRPr>
          </a:p>
          <a:p>
            <a:pPr lvl="0">
              <a:defRPr/>
            </a:pPr>
            <a:r>
              <a:rPr lang="en" sz="1200" b="1" dirty="0" smtClean="0">
                <a:latin typeface="Calibri" charset="0"/>
                <a:ea typeface="Calibri" charset="0"/>
                <a:cs typeface="Calibri" charset="0"/>
              </a:rPr>
              <a:t>AIC</a:t>
            </a:r>
            <a:r>
              <a:rPr lang="en" sz="1200" dirty="0">
                <a:latin typeface="Calibri" charset="0"/>
                <a:ea typeface="Calibri" charset="0"/>
                <a:cs typeface="Calibri" charset="0"/>
              </a:rPr>
              <a:t>: </a:t>
            </a:r>
            <a:r>
              <a:rPr lang="en" sz="1200" dirty="0" smtClean="0">
                <a:latin typeface="Calibri" charset="0"/>
                <a:ea typeface="Calibri" charset="0"/>
                <a:cs typeface="Calibri" charset="0"/>
              </a:rPr>
              <a:t>23</a:t>
            </a:r>
            <a:r>
              <a:rPr lang="en-US" sz="1200" dirty="0" smtClean="0">
                <a:latin typeface="Calibri" charset="0"/>
                <a:ea typeface="Calibri" charset="0"/>
                <a:cs typeface="Calibri" charset="0"/>
              </a:rPr>
              <a:t>,</a:t>
            </a:r>
            <a:r>
              <a:rPr lang="en" sz="1200" dirty="0" smtClean="0">
                <a:latin typeface="Calibri" charset="0"/>
                <a:ea typeface="Calibri" charset="0"/>
                <a:cs typeface="Calibri" charset="0"/>
              </a:rPr>
              <a:t>126</a:t>
            </a:r>
            <a:endParaRPr lang="en" sz="1200" dirty="0">
              <a:latin typeface="Calibri" charset="0"/>
              <a:ea typeface="Calibri" charset="0"/>
              <a:cs typeface="Calibri" charset="0"/>
            </a:endParaRPr>
          </a:p>
          <a:p>
            <a:pPr lvl="0"/>
            <a:r>
              <a:rPr lang="en" sz="1200" b="1" dirty="0">
                <a:latin typeface="Calibri" charset="0"/>
                <a:ea typeface="Calibri" charset="0"/>
                <a:cs typeface="Calibri" charset="0"/>
              </a:rPr>
              <a:t>Sensitivity: </a:t>
            </a:r>
            <a:r>
              <a:rPr lang="en" sz="1200" dirty="0">
                <a:latin typeface="Calibri" charset="0"/>
                <a:ea typeface="Calibri" charset="0"/>
                <a:cs typeface="Calibri" charset="0"/>
              </a:rPr>
              <a:t>99.6%</a:t>
            </a:r>
          </a:p>
          <a:p>
            <a:pPr lvl="0"/>
            <a:r>
              <a:rPr lang="en" sz="1200" b="1" dirty="0">
                <a:latin typeface="Calibri" charset="0"/>
                <a:ea typeface="Calibri" charset="0"/>
                <a:cs typeface="Calibri" charset="0"/>
              </a:rPr>
              <a:t>Specificity: </a:t>
            </a:r>
            <a:r>
              <a:rPr lang="en" sz="1200" dirty="0">
                <a:latin typeface="Calibri" charset="0"/>
                <a:ea typeface="Calibri" charset="0"/>
                <a:cs typeface="Calibri" charset="0"/>
              </a:rPr>
              <a:t>1.12</a:t>
            </a:r>
            <a:r>
              <a:rPr lang="en" sz="1200" dirty="0" smtClean="0">
                <a:latin typeface="Calibri" charset="0"/>
                <a:ea typeface="Calibri" charset="0"/>
                <a:cs typeface="Calibri" charset="0"/>
              </a:rPr>
              <a:t>%</a:t>
            </a:r>
            <a:endParaRPr lang="en" sz="1200" dirty="0">
              <a:solidFill>
                <a:srgbClr val="FF0000"/>
              </a:solidFill>
              <a:latin typeface="Calibri" charset="0"/>
              <a:ea typeface="Calibri" charset="0"/>
              <a:cs typeface="Calibri"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311700" y="496497"/>
            <a:ext cx="8520599" cy="607800"/>
          </a:xfrm>
        </p:spPr>
        <p:txBody>
          <a:bodyPr>
            <a:normAutofit fontScale="90000"/>
          </a:bodyPr>
          <a:lstStyle/>
          <a:p>
            <a:pPr lvl="0"/>
            <a:r>
              <a:rPr lang="en-US" dirty="0" smtClean="0"/>
              <a:t>Model 3: </a:t>
            </a:r>
            <a:r>
              <a:rPr lang="en-US" dirty="0" smtClean="0"/>
              <a:t>Resampling Data Improves </a:t>
            </a:r>
            <a:r>
              <a:rPr lang="en-US" dirty="0" smtClean="0"/>
              <a:t>Specificity</a:t>
            </a:r>
            <a:endParaRPr lang="en" dirty="0"/>
          </a:p>
        </p:txBody>
      </p:sp>
      <p:pic>
        <p:nvPicPr>
          <p:cNvPr id="5" name="Picture 4"/>
          <p:cNvPicPr>
            <a:picLocks noChangeAspect="1"/>
          </p:cNvPicPr>
          <p:nvPr/>
        </p:nvPicPr>
        <p:blipFill>
          <a:blip r:embed="rId3"/>
          <a:stretch>
            <a:fillRect/>
          </a:stretch>
        </p:blipFill>
        <p:spPr>
          <a:xfrm>
            <a:off x="311700" y="1494349"/>
            <a:ext cx="5334000" cy="3163503"/>
          </a:xfrm>
          <a:prstGeom prst="rect">
            <a:avLst/>
          </a:prstGeom>
        </p:spPr>
      </p:pic>
      <p:graphicFrame>
        <p:nvGraphicFramePr>
          <p:cNvPr id="6" name="Table 5"/>
          <p:cNvGraphicFramePr>
            <a:graphicFrameLocks noGrp="1"/>
          </p:cNvGraphicFramePr>
          <p:nvPr>
            <p:extLst>
              <p:ext uri="{D42A27DB-BD31-4B8C-83A1-F6EECF244321}">
                <p14:modId xmlns:p14="http://schemas.microsoft.com/office/powerpoint/2010/main" val="437211633"/>
              </p:ext>
            </p:extLst>
          </p:nvPr>
        </p:nvGraphicFramePr>
        <p:xfrm>
          <a:off x="5968226" y="1532240"/>
          <a:ext cx="2446724" cy="2879121"/>
        </p:xfrm>
        <a:graphic>
          <a:graphicData uri="http://schemas.openxmlformats.org/drawingml/2006/table">
            <a:tbl>
              <a:tblPr/>
              <a:tblGrid>
                <a:gridCol w="1631179"/>
                <a:gridCol w="815545"/>
              </a:tblGrid>
              <a:tr h="248468">
                <a:tc>
                  <a:txBody>
                    <a:bodyPr/>
                    <a:lstStyle/>
                    <a:p>
                      <a:pPr algn="l" fontAlgn="b"/>
                      <a:endParaRPr lang="en-US" sz="1200" b="0" i="0" u="none" strike="noStrike" dirty="0">
                        <a:solidFill>
                          <a:srgbClr val="000000"/>
                        </a:solidFill>
                        <a:effectLst/>
                        <a:latin typeface="Calibri" charset="0"/>
                      </a:endParaRP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200" b="0" i="0" u="none" strike="noStrike" dirty="0">
                          <a:solidFill>
                            <a:srgbClr val="000000"/>
                          </a:solidFill>
                          <a:effectLst/>
                          <a:latin typeface="Calibri" charset="0"/>
                        </a:rPr>
                        <a:t>OR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8468">
                <a:tc>
                  <a:txBody>
                    <a:bodyPr/>
                    <a:lstStyle/>
                    <a:p>
                      <a:pPr algn="l" fontAlgn="b"/>
                      <a:r>
                        <a:rPr lang="en-US" sz="1200" b="0" i="0" u="none" strike="noStrike" dirty="0">
                          <a:solidFill>
                            <a:srgbClr val="000000"/>
                          </a:solidFill>
                          <a:effectLst/>
                          <a:latin typeface="Calibri" charset="0"/>
                        </a:rPr>
                        <a:t>(Intercept)</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0.991</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8468">
                <a:tc>
                  <a:txBody>
                    <a:bodyPr/>
                    <a:lstStyle/>
                    <a:p>
                      <a:pPr algn="l" fontAlgn="b"/>
                      <a:r>
                        <a:rPr lang="en-US" sz="1200" b="0" i="0" u="none" strike="noStrike" dirty="0">
                          <a:solidFill>
                            <a:srgbClr val="000000"/>
                          </a:solidFill>
                          <a:effectLst/>
                          <a:latin typeface="Calibri" charset="0"/>
                        </a:rPr>
                        <a:t>SEX</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200" b="0" i="0" u="none" strike="noStrike" dirty="0">
                          <a:solidFill>
                            <a:srgbClr val="000000"/>
                          </a:solidFill>
                          <a:effectLst/>
                          <a:latin typeface="Calibri" charset="0"/>
                        </a:rPr>
                        <a:t>4.106</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8468">
                <a:tc>
                  <a:txBody>
                    <a:bodyPr/>
                    <a:lstStyle/>
                    <a:p>
                      <a:pPr algn="l" fontAlgn="b"/>
                      <a:r>
                        <a:rPr lang="en-US" sz="1200" b="0" i="0" u="none" strike="noStrike" dirty="0" smtClean="0">
                          <a:solidFill>
                            <a:srgbClr val="000000"/>
                          </a:solidFill>
                          <a:effectLst/>
                          <a:latin typeface="Calibri" charset="0"/>
                        </a:rPr>
                        <a:t>Age Group</a:t>
                      </a:r>
                      <a:endParaRPr lang="en-US" sz="1200" b="0" i="0" u="none" strike="noStrike" dirty="0">
                        <a:solidFill>
                          <a:srgbClr val="000000"/>
                        </a:solidFill>
                        <a:effectLst/>
                        <a:latin typeface="Calibri" charset="0"/>
                      </a:endParaRP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1.915</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8468">
                <a:tc>
                  <a:txBody>
                    <a:bodyPr/>
                    <a:lstStyle/>
                    <a:p>
                      <a:pPr algn="l" fontAlgn="b"/>
                      <a:r>
                        <a:rPr lang="en-US" sz="1200" b="0" i="0" u="none" strike="noStrike" dirty="0">
                          <a:solidFill>
                            <a:srgbClr val="000000"/>
                          </a:solidFill>
                          <a:effectLst/>
                          <a:latin typeface="Calibri" charset="0"/>
                        </a:rPr>
                        <a:t>Involvement</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200" b="0" i="0" u="none" strike="noStrike" dirty="0">
                          <a:solidFill>
                            <a:srgbClr val="000000"/>
                          </a:solidFill>
                          <a:effectLst/>
                          <a:latin typeface="Calibri" charset="0"/>
                        </a:rPr>
                        <a:t>2.952</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2771">
                <a:tc>
                  <a:txBody>
                    <a:bodyPr/>
                    <a:lstStyle/>
                    <a:p>
                      <a:pPr algn="l" fontAlgn="b"/>
                      <a:r>
                        <a:rPr lang="en-US" sz="1200" b="0" i="0" u="none" strike="noStrike" dirty="0">
                          <a:solidFill>
                            <a:srgbClr val="000000"/>
                          </a:solidFill>
                          <a:effectLst/>
                          <a:latin typeface="Calibri" charset="0"/>
                        </a:rPr>
                        <a:t>HOUR_OF_DAY</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200" b="0" i="0" u="none" strike="noStrike" dirty="0">
                          <a:solidFill>
                            <a:srgbClr val="000000"/>
                          </a:solidFill>
                          <a:effectLst/>
                          <a:latin typeface="Calibri" charset="0"/>
                        </a:rPr>
                        <a:t>3.629</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8468">
                <a:tc>
                  <a:txBody>
                    <a:bodyPr/>
                    <a:lstStyle/>
                    <a:p>
                      <a:pPr algn="l" fontAlgn="b"/>
                      <a:r>
                        <a:rPr lang="en-US" sz="1200" b="0" i="0" u="none" strike="noStrike" dirty="0">
                          <a:solidFill>
                            <a:srgbClr val="000000"/>
                          </a:solidFill>
                          <a:effectLst/>
                          <a:latin typeface="Calibri" charset="0"/>
                        </a:rPr>
                        <a:t>WEATHER</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200" b="0" i="0" u="none" strike="noStrike" dirty="0">
                          <a:solidFill>
                            <a:srgbClr val="000000"/>
                          </a:solidFill>
                          <a:effectLst/>
                          <a:latin typeface="Calibri" charset="0"/>
                        </a:rPr>
                        <a:t>3.358</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2771">
                <a:tc>
                  <a:txBody>
                    <a:bodyPr/>
                    <a:lstStyle/>
                    <a:p>
                      <a:pPr algn="l" fontAlgn="b"/>
                      <a:r>
                        <a:rPr lang="en-US" sz="1200" b="0" i="0" u="none" strike="noStrike" dirty="0">
                          <a:solidFill>
                            <a:srgbClr val="000000"/>
                          </a:solidFill>
                          <a:effectLst/>
                          <a:latin typeface="Calibri" charset="0"/>
                        </a:rPr>
                        <a:t>LANE_COUNT</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nb-NO" sz="1200" b="0" i="0" u="none" strike="noStrike" dirty="0">
                          <a:solidFill>
                            <a:srgbClr val="000000"/>
                          </a:solidFill>
                          <a:effectLst/>
                          <a:latin typeface="Calibri" charset="0"/>
                        </a:rPr>
                        <a:t>1.081</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2771">
                <a:tc>
                  <a:txBody>
                    <a:bodyPr/>
                    <a:lstStyle/>
                    <a:p>
                      <a:pPr algn="l" fontAlgn="b"/>
                      <a:r>
                        <a:rPr lang="en-US" sz="1200" b="0" i="0" u="none" strike="noStrike" dirty="0">
                          <a:solidFill>
                            <a:srgbClr val="000000"/>
                          </a:solidFill>
                          <a:effectLst/>
                          <a:latin typeface="Calibri" charset="0"/>
                        </a:rPr>
                        <a:t>SPEED_LIMIT</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hr-HR" sz="1200" b="0" i="0" u="none" strike="noStrike" dirty="0">
                          <a:solidFill>
                            <a:srgbClr val="000000"/>
                          </a:solidFill>
                          <a:effectLst/>
                          <a:latin typeface="Calibri" charset="0"/>
                        </a:rPr>
                        <a:t>2.768</a:t>
                      </a:r>
                    </a:p>
                  </a:txBody>
                  <a:tcPr marL="12700" marR="12700" marT="1270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
        <p:nvSpPr>
          <p:cNvPr id="11" name="Rectangle 10"/>
          <p:cNvSpPr/>
          <p:nvPr/>
        </p:nvSpPr>
        <p:spPr>
          <a:xfrm>
            <a:off x="800375" y="1742428"/>
            <a:ext cx="1692876" cy="830997"/>
          </a:xfrm>
          <a:prstGeom prst="rect">
            <a:avLst/>
          </a:prstGeom>
        </p:spPr>
        <p:txBody>
          <a:bodyPr wrap="square">
            <a:spAutoFit/>
          </a:bodyPr>
          <a:lstStyle/>
          <a:p>
            <a:pPr lvl="0">
              <a:defRPr/>
            </a:pPr>
            <a:r>
              <a:rPr lang="en" sz="1200" b="1" dirty="0">
                <a:latin typeface="Calibri" charset="0"/>
                <a:ea typeface="Calibri" charset="0"/>
                <a:cs typeface="Calibri" charset="0"/>
              </a:rPr>
              <a:t>Hit Rate:</a:t>
            </a:r>
            <a:r>
              <a:rPr lang="en" sz="1200" dirty="0">
                <a:latin typeface="Calibri" charset="0"/>
                <a:ea typeface="Calibri" charset="0"/>
                <a:cs typeface="Calibri" charset="0"/>
              </a:rPr>
              <a:t> </a:t>
            </a:r>
            <a:r>
              <a:rPr lang="en-US" sz="1200" dirty="0" smtClean="0">
                <a:latin typeface="Calibri" charset="0"/>
                <a:ea typeface="Calibri" charset="0"/>
                <a:cs typeface="Calibri" charset="0"/>
              </a:rPr>
              <a:t>63.69</a:t>
            </a:r>
            <a:r>
              <a:rPr lang="en" sz="1200" dirty="0" smtClean="0">
                <a:latin typeface="Calibri" charset="0"/>
                <a:ea typeface="Calibri" charset="0"/>
                <a:cs typeface="Calibri" charset="0"/>
              </a:rPr>
              <a:t>%</a:t>
            </a:r>
            <a:r>
              <a:rPr lang="en-US" sz="1200" dirty="0" smtClean="0">
                <a:latin typeface="Calibri" charset="0"/>
                <a:ea typeface="Calibri" charset="0"/>
                <a:cs typeface="Calibri" charset="0"/>
              </a:rPr>
              <a:t> </a:t>
            </a:r>
          </a:p>
          <a:p>
            <a:pPr lvl="0">
              <a:defRPr/>
            </a:pPr>
            <a:r>
              <a:rPr lang="en" sz="1200" b="1" dirty="0" smtClean="0">
                <a:latin typeface="Calibri" charset="0"/>
                <a:ea typeface="Calibri" charset="0"/>
                <a:cs typeface="Calibri" charset="0"/>
              </a:rPr>
              <a:t>AIC</a:t>
            </a:r>
            <a:r>
              <a:rPr lang="en" sz="1200" dirty="0">
                <a:latin typeface="Calibri" charset="0"/>
                <a:ea typeface="Calibri" charset="0"/>
                <a:cs typeface="Calibri" charset="0"/>
              </a:rPr>
              <a:t>: </a:t>
            </a:r>
            <a:r>
              <a:rPr lang="en-US" sz="1200" dirty="0" smtClean="0">
                <a:latin typeface="Calibri" charset="0"/>
                <a:ea typeface="Calibri" charset="0"/>
                <a:cs typeface="Calibri" charset="0"/>
              </a:rPr>
              <a:t>14,209</a:t>
            </a:r>
            <a:endParaRPr lang="en" sz="1200" dirty="0">
              <a:latin typeface="Calibri" charset="0"/>
              <a:ea typeface="Calibri" charset="0"/>
              <a:cs typeface="Calibri" charset="0"/>
            </a:endParaRPr>
          </a:p>
          <a:p>
            <a:pPr lvl="0"/>
            <a:r>
              <a:rPr lang="en" sz="1200" b="1" dirty="0">
                <a:latin typeface="Calibri" charset="0"/>
                <a:ea typeface="Calibri" charset="0"/>
                <a:cs typeface="Calibri" charset="0"/>
              </a:rPr>
              <a:t>Sensitivity: </a:t>
            </a:r>
            <a:r>
              <a:rPr lang="en-US" sz="1200" dirty="0" smtClean="0">
                <a:latin typeface="Calibri" charset="0"/>
                <a:ea typeface="Calibri" charset="0"/>
                <a:cs typeface="Calibri" charset="0"/>
              </a:rPr>
              <a:t>60</a:t>
            </a:r>
            <a:r>
              <a:rPr lang="en" sz="1200" dirty="0" smtClean="0">
                <a:latin typeface="Calibri" charset="0"/>
                <a:ea typeface="Calibri" charset="0"/>
                <a:cs typeface="Calibri" charset="0"/>
              </a:rPr>
              <a:t>.</a:t>
            </a:r>
            <a:r>
              <a:rPr lang="en-US" sz="1200" dirty="0" smtClean="0">
                <a:latin typeface="Calibri" charset="0"/>
                <a:ea typeface="Calibri" charset="0"/>
                <a:cs typeface="Calibri" charset="0"/>
              </a:rPr>
              <a:t>71</a:t>
            </a:r>
            <a:r>
              <a:rPr lang="en" sz="1200" dirty="0" smtClean="0">
                <a:latin typeface="Calibri" charset="0"/>
                <a:ea typeface="Calibri" charset="0"/>
                <a:cs typeface="Calibri" charset="0"/>
              </a:rPr>
              <a:t>%</a:t>
            </a:r>
            <a:endParaRPr lang="en" sz="1200" dirty="0">
              <a:latin typeface="Calibri" charset="0"/>
              <a:ea typeface="Calibri" charset="0"/>
              <a:cs typeface="Calibri" charset="0"/>
            </a:endParaRPr>
          </a:p>
          <a:p>
            <a:pPr lvl="0"/>
            <a:r>
              <a:rPr lang="en" sz="1200" b="1" dirty="0">
                <a:latin typeface="Calibri" charset="0"/>
                <a:ea typeface="Calibri" charset="0"/>
                <a:cs typeface="Calibri" charset="0"/>
              </a:rPr>
              <a:t>Specificity: </a:t>
            </a:r>
            <a:r>
              <a:rPr lang="en-US" sz="1200" dirty="0" smtClean="0">
                <a:latin typeface="Calibri" charset="0"/>
                <a:ea typeface="Calibri" charset="0"/>
                <a:cs typeface="Calibri" charset="0"/>
              </a:rPr>
              <a:t>76</a:t>
            </a:r>
            <a:r>
              <a:rPr lang="en" sz="1200" dirty="0" smtClean="0">
                <a:latin typeface="Calibri" charset="0"/>
                <a:ea typeface="Calibri" charset="0"/>
                <a:cs typeface="Calibri" charset="0"/>
              </a:rPr>
              <a:t>.</a:t>
            </a:r>
            <a:r>
              <a:rPr lang="en-US" sz="1200" dirty="0" smtClean="0">
                <a:latin typeface="Calibri" charset="0"/>
                <a:ea typeface="Calibri" charset="0"/>
                <a:cs typeface="Calibri" charset="0"/>
              </a:rPr>
              <a:t>26</a:t>
            </a:r>
            <a:r>
              <a:rPr lang="en" sz="1200" dirty="0" smtClean="0">
                <a:latin typeface="Calibri" charset="0"/>
                <a:ea typeface="Calibri" charset="0"/>
                <a:cs typeface="Calibri" charset="0"/>
              </a:rPr>
              <a:t>%</a:t>
            </a:r>
            <a:endParaRPr lang="en" sz="1200" dirty="0">
              <a:solidFill>
                <a:srgbClr val="FF0000"/>
              </a:solidFill>
              <a:latin typeface="Calibri" charset="0"/>
              <a:ea typeface="Calibri" charset="0"/>
              <a:cs typeface="Calibri"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272</TotalTime>
  <Words>2119</Words>
  <Application>Microsoft Macintosh PowerPoint</Application>
  <PresentationFormat>On-screen Show (16:9)</PresentationFormat>
  <Paragraphs>166</Paragraphs>
  <Slides>14</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Calibri Light</vt:lpstr>
      <vt:lpstr>Roboto</vt:lpstr>
      <vt:lpstr>Arial</vt:lpstr>
      <vt:lpstr>Retrospect</vt:lpstr>
      <vt:lpstr>Predicting Seatbelt Use in Philadelphia Automobile Accidents</vt:lpstr>
      <vt:lpstr>S.M.A.R.T Question</vt:lpstr>
      <vt:lpstr>Logistic Function to Model the Probability of a Binary Outcome</vt:lpstr>
      <vt:lpstr>Exploratory Data Analysis and Iterative Model Building</vt:lpstr>
      <vt:lpstr>Model 1: “The Kitchen Sink”</vt:lpstr>
      <vt:lpstr>Example 1: Exploratory Data Analysis of the Lane Count Variable for Grouping</vt:lpstr>
      <vt:lpstr>Example 2: Exploratory Data Analysis of the Hour of Day Variable for Grouping</vt:lpstr>
      <vt:lpstr>Model 2: Grouped Variables Improve Interpretability</vt:lpstr>
      <vt:lpstr>Model 3: Resampling Data Improves Specificity</vt:lpstr>
      <vt:lpstr>Cross Validation (CV) of Model 3 Using K-fold CV </vt:lpstr>
      <vt:lpstr>Predicted Probability of Seatbelt Use by Speed Limit and Hour of Day </vt:lpstr>
      <vt:lpstr>Summary of Findings</vt:lpstr>
      <vt:lpstr>Conclusions, Strengths, and Limitations</vt:lpstr>
      <vt:lpstr>References</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Seatbelt Use in Philadelphia Automobile Accidents</dc:title>
  <cp:lastModifiedBy>Robison, David</cp:lastModifiedBy>
  <cp:revision>29</cp:revision>
  <cp:lastPrinted>2017-12-20T20:41:21Z</cp:lastPrinted>
  <dcterms:modified xsi:type="dcterms:W3CDTF">2017-12-20T20:41:36Z</dcterms:modified>
</cp:coreProperties>
</file>